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8"/>
  </p:notesMasterIdLst>
  <p:sldIdLst>
    <p:sldId id="311" r:id="rId3"/>
    <p:sldId id="299" r:id="rId4"/>
    <p:sldId id="312" r:id="rId5"/>
    <p:sldId id="295" r:id="rId6"/>
    <p:sldId id="333" r:id="rId7"/>
    <p:sldId id="309" r:id="rId8"/>
    <p:sldId id="313" r:id="rId9"/>
    <p:sldId id="314" r:id="rId10"/>
    <p:sldId id="315" r:id="rId11"/>
    <p:sldId id="303" r:id="rId12"/>
    <p:sldId id="322" r:id="rId13"/>
    <p:sldId id="320" r:id="rId14"/>
    <p:sldId id="328" r:id="rId15"/>
    <p:sldId id="321" r:id="rId16"/>
    <p:sldId id="336" r:id="rId17"/>
    <p:sldId id="329" r:id="rId18"/>
    <p:sldId id="305" r:id="rId19"/>
    <p:sldId id="298" r:id="rId20"/>
    <p:sldId id="263" r:id="rId21"/>
    <p:sldId id="332" r:id="rId22"/>
    <p:sldId id="268" r:id="rId23"/>
    <p:sldId id="264" r:id="rId24"/>
    <p:sldId id="269" r:id="rId25"/>
    <p:sldId id="334" r:id="rId26"/>
    <p:sldId id="335" r:id="rId27"/>
    <p:sldId id="265" r:id="rId28"/>
    <p:sldId id="270" r:id="rId29"/>
    <p:sldId id="301" r:id="rId30"/>
    <p:sldId id="331" r:id="rId31"/>
    <p:sldId id="266" r:id="rId32"/>
    <p:sldId id="330" r:id="rId33"/>
    <p:sldId id="271" r:id="rId34"/>
    <p:sldId id="324" r:id="rId35"/>
    <p:sldId id="337" r:id="rId36"/>
    <p:sldId id="286" r:id="rId37"/>
    <p:sldId id="280" r:id="rId38"/>
    <p:sldId id="283" r:id="rId39"/>
    <p:sldId id="304" r:id="rId40"/>
    <p:sldId id="338" r:id="rId41"/>
    <p:sldId id="327" r:id="rId42"/>
    <p:sldId id="306" r:id="rId43"/>
    <p:sldId id="307" r:id="rId44"/>
    <p:sldId id="340" r:id="rId45"/>
    <p:sldId id="339" r:id="rId46"/>
    <p:sldId id="294" r:id="rId4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A05"/>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296" y="-5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5EFD63-BD36-4677-A524-21375A1C0E0E}" type="datetimeFigureOut">
              <a:rPr lang="zh-TW" altLang="en-US" smtClean="0"/>
              <a:pPr/>
              <a:t>2017/6/6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54208C-A600-4A23-9FDC-495946979A97}"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113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114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5C4E60-48EE-4D97-8018-3B7A267BA4EA}" type="slidenum">
              <a:rPr lang="zh-TW" altLang="en-US" smtClean="0">
                <a:ea typeface="新細明體" charset="-120"/>
              </a:rPr>
              <a:pPr/>
              <a:t>1</a:t>
            </a:fld>
            <a:endParaRPr lang="en-US" altLang="zh-TW" smtClean="0">
              <a:ea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10146187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35796394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8690674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3124200"/>
            <a:ext cx="6172200" cy="1894362"/>
          </a:xfrm>
        </p:spPr>
        <p:txBody>
          <a:bodyPr/>
          <a:lstStyle>
            <a:lvl1pPr>
              <a:defRPr b="1"/>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bwMode="auto">
          <a:xfrm rot="5400000">
            <a:off x="7764621" y="1174097"/>
            <a:ext cx="2286000" cy="381000"/>
          </a:xfrm>
        </p:spPr>
        <p:txBody>
          <a:bodyPr/>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17" name="頁尾版面配置區 16"/>
          <p:cNvSpPr>
            <a:spLocks noGrp="1"/>
          </p:cNvSpPr>
          <p:nvPr>
            <p:ph type="ftr" sz="quarter" idx="11"/>
          </p:nvPr>
        </p:nvSpPr>
        <p:spPr bwMode="auto">
          <a:xfrm rot="5400000">
            <a:off x="7077269" y="4181669"/>
            <a:ext cx="3657600" cy="384048"/>
          </a:xfrm>
        </p:spPr>
        <p:txBody>
          <a:bodyPr/>
          <a:lstStyle/>
          <a:p>
            <a:endParaRPr lang="zh-TW" altLang="en-US">
              <a:solidFill>
                <a:srgbClr val="575F6D"/>
              </a:solidFill>
            </a:endParaRPr>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投影片編號版面配置區 28"/>
          <p:cNvSpPr>
            <a:spLocks noGrp="1"/>
          </p:cNvSpPr>
          <p:nvPr>
            <p:ph type="sldNum" sz="quarter" idx="12"/>
          </p:nvPr>
        </p:nvSpPr>
        <p:spPr bwMode="auto">
          <a:xfrm>
            <a:off x="1325544" y="4928702"/>
            <a:ext cx="609600" cy="517524"/>
          </a:xfrm>
        </p:spPr>
        <p:txBody>
          <a:bodyPr/>
          <a:lstStyle/>
          <a:p>
            <a:fld id="{FE611FA6-9071-4D44-BE91-F8FE2F0743D4}" type="slidenum">
              <a:rPr lang="zh-TW" altLang="en-US" smtClean="0"/>
              <a:pPr/>
              <a:t>‹#›</a:t>
            </a:fld>
            <a:endParaRPr lang="zh-TW" altLang="en-US"/>
          </a:p>
        </p:txBody>
      </p:sp>
    </p:spTree>
    <p:extLst>
      <p:ext uri="{BB962C8B-B14F-4D97-AF65-F5344CB8AC3E}">
        <p14:creationId xmlns="" xmlns:p14="http://schemas.microsoft.com/office/powerpoint/2010/main" val="351026608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8" name="內容版面配置區 7"/>
          <p:cNvSpPr>
            <a:spLocks noGrp="1"/>
          </p:cNvSpPr>
          <p:nvPr>
            <p:ph sz="quarter" idx="1"/>
          </p:nvPr>
        </p:nvSpPr>
        <p:spPr>
          <a:xfrm>
            <a:off x="457200" y="1600200"/>
            <a:ext cx="7467600" cy="487375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4"/>
          </p:nvPr>
        </p:nvSpPr>
        <p:spPr/>
        <p:txBody>
          <a:bodyPr rtlCol="0"/>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9" name="投影片編號版面配置區 8"/>
          <p:cNvSpPr>
            <a:spLocks noGrp="1"/>
          </p:cNvSpPr>
          <p:nvPr>
            <p:ph type="sldNum" sz="quarter" idx="15"/>
          </p:nvPr>
        </p:nvSpPr>
        <p:spPr/>
        <p:txBody>
          <a:bodyPr rtlCol="0"/>
          <a:lstStyle/>
          <a:p>
            <a:fld id="{FE611FA6-9071-4D44-BE91-F8FE2F0743D4}" type="slidenum">
              <a:rPr lang="zh-TW" altLang="en-US" smtClean="0"/>
              <a:pPr/>
              <a:t>‹#›</a:t>
            </a:fld>
            <a:endParaRPr lang="zh-TW" altLang="en-US"/>
          </a:p>
        </p:txBody>
      </p:sp>
      <p:sp>
        <p:nvSpPr>
          <p:cNvPr id="10" name="頁尾版面配置區 9"/>
          <p:cNvSpPr>
            <a:spLocks noGrp="1"/>
          </p:cNvSpPr>
          <p:nvPr>
            <p:ph type="ftr" sz="quarter" idx="16"/>
          </p:nvPr>
        </p:nvSpPr>
        <p:spPr/>
        <p:txBody>
          <a:bodyPr rtlCol="0"/>
          <a:lstStyle/>
          <a:p>
            <a:endParaRPr lang="zh-TW" altLang="en-US">
              <a:solidFill>
                <a:srgbClr val="575F6D"/>
              </a:solidFill>
            </a:endParaRPr>
          </a:p>
        </p:txBody>
      </p:sp>
    </p:spTree>
    <p:extLst>
      <p:ext uri="{BB962C8B-B14F-4D97-AF65-F5344CB8AC3E}">
        <p14:creationId xmlns="" xmlns:p14="http://schemas.microsoft.com/office/powerpoint/2010/main" val="99114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bwMode="auto">
          <a:xfrm rot="5400000">
            <a:off x="7763256" y="1170432"/>
            <a:ext cx="2286000" cy="381000"/>
          </a:xfrm>
        </p:spPr>
        <p:txBody>
          <a:bodyPr/>
          <a:lstStyle/>
          <a:p>
            <a:fld id="{CDC89378-1089-401B-842C-B90C0890F2D2}" type="datetimeFigureOut">
              <a:rPr lang="zh-TW" altLang="en-US" smtClean="0">
                <a:solidFill>
                  <a:srgbClr val="FFF39D"/>
                </a:solidFill>
              </a:rPr>
              <a:pPr/>
              <a:t>2017/6/6</a:t>
            </a:fld>
            <a:endParaRPr lang="zh-TW" altLang="en-US">
              <a:solidFill>
                <a:srgbClr val="FFF39D"/>
              </a:solidFill>
            </a:endParaRPr>
          </a:p>
        </p:txBody>
      </p:sp>
      <p:sp>
        <p:nvSpPr>
          <p:cNvPr id="5" name="頁尾版面配置區 4"/>
          <p:cNvSpPr>
            <a:spLocks noGrp="1"/>
          </p:cNvSpPr>
          <p:nvPr>
            <p:ph type="ftr" sz="quarter" idx="11"/>
          </p:nvPr>
        </p:nvSpPr>
        <p:spPr bwMode="auto">
          <a:xfrm rot="5400000">
            <a:off x="7077456" y="4178808"/>
            <a:ext cx="3657600" cy="384048"/>
          </a:xfrm>
        </p:spPr>
        <p:txBody>
          <a:bodyPr/>
          <a:lstStyle/>
          <a:p>
            <a:endParaRPr lang="zh-TW" altLang="en-US">
              <a:solidFill>
                <a:srgbClr val="FFF39D"/>
              </a:solidFill>
            </a:endParaRPr>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投影片編號版面配置區 5"/>
          <p:cNvSpPr>
            <a:spLocks noGrp="1"/>
          </p:cNvSpPr>
          <p:nvPr>
            <p:ph type="sldNum" sz="quarter" idx="12"/>
          </p:nvPr>
        </p:nvSpPr>
        <p:spPr bwMode="auto">
          <a:xfrm>
            <a:off x="1340616" y="4928702"/>
            <a:ext cx="609600" cy="517524"/>
          </a:xfrm>
        </p:spPr>
        <p:txBody>
          <a:bodyPr/>
          <a:lstStyle/>
          <a:p>
            <a:fld id="{FE611FA6-9071-4D44-BE91-F8FE2F0743D4}" type="slidenum">
              <a:rPr lang="zh-TW" altLang="en-US" smtClean="0"/>
              <a:pPr/>
              <a:t>‹#›</a:t>
            </a:fld>
            <a:endParaRPr lang="zh-TW" altLang="en-US"/>
          </a:p>
        </p:txBody>
      </p:sp>
    </p:spTree>
    <p:extLst>
      <p:ext uri="{BB962C8B-B14F-4D97-AF65-F5344CB8AC3E}">
        <p14:creationId xmlns="" xmlns:p14="http://schemas.microsoft.com/office/powerpoint/2010/main" val="69479653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6" name="頁尾版面配置區 5"/>
          <p:cNvSpPr>
            <a:spLocks noGrp="1"/>
          </p:cNvSpPr>
          <p:nvPr>
            <p:ph type="ftr" sz="quarter" idx="11"/>
          </p:nvPr>
        </p:nvSpPr>
        <p:spPr/>
        <p:txBody>
          <a:bodyPr/>
          <a:lstStyle/>
          <a:p>
            <a:endParaRPr lang="zh-TW" altLang="en-US">
              <a:solidFill>
                <a:srgbClr val="575F6D"/>
              </a:solidFill>
            </a:endParaRPr>
          </a:p>
        </p:txBody>
      </p:sp>
      <p:sp>
        <p:nvSpPr>
          <p:cNvPr id="7" name="投影片編號版面配置區 6"/>
          <p:cNvSpPr>
            <a:spLocks noGrp="1"/>
          </p:cNvSpPr>
          <p:nvPr>
            <p:ph type="sldNum" sz="quarter" idx="12"/>
          </p:nvPr>
        </p:nvSpPr>
        <p:spPr/>
        <p:txBody>
          <a:bodyPr/>
          <a:lstStyle/>
          <a:p>
            <a:fld id="{FE611FA6-9071-4D44-BE91-F8FE2F0743D4}" type="slidenum">
              <a:rPr lang="zh-TW" altLang="en-US" smtClean="0"/>
              <a:pPr/>
              <a:t>‹#›</a:t>
            </a:fld>
            <a:endParaRPr lang="zh-TW" altLang="en-US"/>
          </a:p>
        </p:txBody>
      </p:sp>
      <p:sp>
        <p:nvSpPr>
          <p:cNvPr id="9" name="內容版面配置區 8"/>
          <p:cNvSpPr>
            <a:spLocks noGrp="1"/>
          </p:cNvSpPr>
          <p:nvPr>
            <p:ph sz="quarter" idx="1"/>
          </p:nvPr>
        </p:nvSpPr>
        <p:spPr>
          <a:xfrm>
            <a:off x="457200"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1" name="內容版面配置區 10"/>
          <p:cNvSpPr>
            <a:spLocks noGrp="1"/>
          </p:cNvSpPr>
          <p:nvPr>
            <p:ph sz="quarter" idx="2"/>
          </p:nvPr>
        </p:nvSpPr>
        <p:spPr>
          <a:xfrm>
            <a:off x="4270248"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extLst>
      <p:ext uri="{BB962C8B-B14F-4D97-AF65-F5344CB8AC3E}">
        <p14:creationId xmlns="" xmlns:p14="http://schemas.microsoft.com/office/powerpoint/2010/main" val="398879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8" name="頁尾版面配置區 7"/>
          <p:cNvSpPr>
            <a:spLocks noGrp="1"/>
          </p:cNvSpPr>
          <p:nvPr>
            <p:ph type="ftr" sz="quarter" idx="11"/>
          </p:nvPr>
        </p:nvSpPr>
        <p:spPr/>
        <p:txBody>
          <a:bodyPr/>
          <a:lstStyle/>
          <a:p>
            <a:endParaRPr lang="zh-TW" altLang="en-US">
              <a:solidFill>
                <a:srgbClr val="575F6D"/>
              </a:solidFill>
            </a:endParaRPr>
          </a:p>
        </p:txBody>
      </p:sp>
      <p:sp>
        <p:nvSpPr>
          <p:cNvPr id="9" name="投影片編號版面配置區 8"/>
          <p:cNvSpPr>
            <a:spLocks noGrp="1"/>
          </p:cNvSpPr>
          <p:nvPr>
            <p:ph type="sldNum" sz="quarter" idx="12"/>
          </p:nvPr>
        </p:nvSpPr>
        <p:spPr/>
        <p:txBody>
          <a:bodyPr/>
          <a:lstStyle/>
          <a:p>
            <a:fld id="{FE611FA6-9071-4D44-BE91-F8FE2F0743D4}" type="slidenum">
              <a:rPr lang="zh-TW" altLang="en-US" smtClean="0"/>
              <a:pPr/>
              <a:t>‹#›</a:t>
            </a:fld>
            <a:endParaRPr lang="zh-TW" altLang="en-US"/>
          </a:p>
        </p:txBody>
      </p:sp>
      <p:sp>
        <p:nvSpPr>
          <p:cNvPr id="11" name="內容版面配置區 10"/>
          <p:cNvSpPr>
            <a:spLocks noGrp="1"/>
          </p:cNvSpPr>
          <p:nvPr>
            <p:ph sz="quarter" idx="2"/>
          </p:nvPr>
        </p:nvSpPr>
        <p:spPr>
          <a:xfrm>
            <a:off x="457200"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quarter" idx="4"/>
          </p:nvPr>
        </p:nvSpPr>
        <p:spPr>
          <a:xfrm>
            <a:off x="4371975"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Tree>
    <p:extLst>
      <p:ext uri="{BB962C8B-B14F-4D97-AF65-F5344CB8AC3E}">
        <p14:creationId xmlns="" xmlns:p14="http://schemas.microsoft.com/office/powerpoint/2010/main" val="389070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6" name="日期版面配置區 5"/>
          <p:cNvSpPr>
            <a:spLocks noGrp="1"/>
          </p:cNvSpPr>
          <p:nvPr>
            <p:ph type="dt" sz="half" idx="10"/>
          </p:nvPr>
        </p:nvSpPr>
        <p:spPr/>
        <p:txBody>
          <a:bodyPr rtlCol="0"/>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7" name="投影片編號版面配置區 6"/>
          <p:cNvSpPr>
            <a:spLocks noGrp="1"/>
          </p:cNvSpPr>
          <p:nvPr>
            <p:ph type="sldNum" sz="quarter" idx="11"/>
          </p:nvPr>
        </p:nvSpPr>
        <p:spPr/>
        <p:txBody>
          <a:bodyPr rtlCol="0"/>
          <a:lstStyle/>
          <a:p>
            <a:fld id="{FE611FA6-9071-4D44-BE91-F8FE2F0743D4}" type="slidenum">
              <a:rPr lang="zh-TW" altLang="en-US" smtClean="0"/>
              <a:pPr/>
              <a:t>‹#›</a:t>
            </a:fld>
            <a:endParaRPr lang="zh-TW" altLang="en-US"/>
          </a:p>
        </p:txBody>
      </p:sp>
      <p:sp>
        <p:nvSpPr>
          <p:cNvPr id="8" name="頁尾版面配置區 7"/>
          <p:cNvSpPr>
            <a:spLocks noGrp="1"/>
          </p:cNvSpPr>
          <p:nvPr>
            <p:ph type="ftr" sz="quarter" idx="12"/>
          </p:nvPr>
        </p:nvSpPr>
        <p:spPr/>
        <p:txBody>
          <a:bodyPr rtlCol="0"/>
          <a:lstStyle/>
          <a:p>
            <a:endParaRPr lang="zh-TW" altLang="en-US">
              <a:solidFill>
                <a:srgbClr val="575F6D"/>
              </a:solidFill>
            </a:endParaRPr>
          </a:p>
        </p:txBody>
      </p:sp>
    </p:spTree>
    <p:extLst>
      <p:ext uri="{BB962C8B-B14F-4D97-AF65-F5344CB8AC3E}">
        <p14:creationId xmlns="" xmlns:p14="http://schemas.microsoft.com/office/powerpoint/2010/main" val="1794186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3" name="頁尾版面配置區 2"/>
          <p:cNvSpPr>
            <a:spLocks noGrp="1"/>
          </p:cNvSpPr>
          <p:nvPr>
            <p:ph type="ftr" sz="quarter" idx="11"/>
          </p:nvPr>
        </p:nvSpPr>
        <p:spPr/>
        <p:txBody>
          <a:bodyPr/>
          <a:lstStyle/>
          <a:p>
            <a:endParaRPr lang="zh-TW" altLang="en-US">
              <a:solidFill>
                <a:srgbClr val="575F6D"/>
              </a:solidFill>
            </a:endParaRPr>
          </a:p>
        </p:txBody>
      </p:sp>
      <p:sp>
        <p:nvSpPr>
          <p:cNvPr id="4" name="投影片編號版面配置區 3"/>
          <p:cNvSpPr>
            <a:spLocks noGrp="1"/>
          </p:cNvSpPr>
          <p:nvPr>
            <p:ph type="sldNum" sz="quarter" idx="12"/>
          </p:nvPr>
        </p:nvSpPr>
        <p:spPr/>
        <p:txBody>
          <a:bodyPr/>
          <a:lstStyle/>
          <a:p>
            <a:fld id="{FE611FA6-9071-4D44-BE91-F8FE2F0743D4}" type="slidenum">
              <a:rPr lang="zh-TW" altLang="en-US" smtClean="0"/>
              <a:pPr/>
              <a:t>‹#›</a:t>
            </a:fld>
            <a:endParaRPr lang="zh-TW" altLang="en-US"/>
          </a:p>
        </p:txBody>
      </p:sp>
    </p:spTree>
    <p:extLst>
      <p:ext uri="{BB962C8B-B14F-4D97-AF65-F5344CB8AC3E}">
        <p14:creationId xmlns="" xmlns:p14="http://schemas.microsoft.com/office/powerpoint/2010/main" val="3584582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內容版面配置區 17"/>
          <p:cNvSpPr>
            <a:spLocks noGrp="1"/>
          </p:cNvSpPr>
          <p:nvPr>
            <p:ph sz="quarter" idx="1"/>
          </p:nvPr>
        </p:nvSpPr>
        <p:spPr>
          <a:xfrm>
            <a:off x="304800" y="274320"/>
            <a:ext cx="5638800" cy="6327648"/>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1" name="日期版面配置區 20"/>
          <p:cNvSpPr>
            <a:spLocks noGrp="1"/>
          </p:cNvSpPr>
          <p:nvPr>
            <p:ph type="dt" sz="half" idx="14"/>
          </p:nvPr>
        </p:nvSpPr>
        <p:spPr/>
        <p:txBody>
          <a:bodyPr rtlCol="0"/>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22" name="投影片編號版面配置區 21"/>
          <p:cNvSpPr>
            <a:spLocks noGrp="1"/>
          </p:cNvSpPr>
          <p:nvPr>
            <p:ph type="sldNum" sz="quarter" idx="15"/>
          </p:nvPr>
        </p:nvSpPr>
        <p:spPr/>
        <p:txBody>
          <a:bodyPr rtlCol="0"/>
          <a:lstStyle/>
          <a:p>
            <a:fld id="{FE611FA6-9071-4D44-BE91-F8FE2F0743D4}" type="slidenum">
              <a:rPr lang="zh-TW" altLang="en-US" smtClean="0"/>
              <a:pPr/>
              <a:t>‹#›</a:t>
            </a:fld>
            <a:endParaRPr lang="zh-TW" altLang="en-US"/>
          </a:p>
        </p:txBody>
      </p:sp>
      <p:sp>
        <p:nvSpPr>
          <p:cNvPr id="23" name="頁尾版面配置區 22"/>
          <p:cNvSpPr>
            <a:spLocks noGrp="1"/>
          </p:cNvSpPr>
          <p:nvPr>
            <p:ph type="ftr" sz="quarter" idx="16"/>
          </p:nvPr>
        </p:nvSpPr>
        <p:spPr/>
        <p:txBody>
          <a:bodyPr rtlCol="0"/>
          <a:lstStyle/>
          <a:p>
            <a:endParaRPr lang="zh-TW" altLang="en-US">
              <a:solidFill>
                <a:srgbClr val="575F6D"/>
              </a:solidFill>
            </a:endParaRPr>
          </a:p>
        </p:txBody>
      </p:sp>
    </p:spTree>
    <p:extLst>
      <p:ext uri="{BB962C8B-B14F-4D97-AF65-F5344CB8AC3E}">
        <p14:creationId xmlns="" xmlns:p14="http://schemas.microsoft.com/office/powerpoint/2010/main" val="24256402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18486370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日期版面配置區 16"/>
          <p:cNvSpPr>
            <a:spLocks noGrp="1"/>
          </p:cNvSpPr>
          <p:nvPr>
            <p:ph type="dt" sz="half" idx="10"/>
          </p:nvPr>
        </p:nvSpPr>
        <p:spPr/>
        <p:txBody>
          <a:bodyPr rtlCol="0"/>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18" name="投影片編號版面配置區 17"/>
          <p:cNvSpPr>
            <a:spLocks noGrp="1"/>
          </p:cNvSpPr>
          <p:nvPr>
            <p:ph type="sldNum" sz="quarter" idx="11"/>
          </p:nvPr>
        </p:nvSpPr>
        <p:spPr/>
        <p:txBody>
          <a:bodyPr rtlCol="0"/>
          <a:lstStyle/>
          <a:p>
            <a:fld id="{FE611FA6-9071-4D44-BE91-F8FE2F0743D4}" type="slidenum">
              <a:rPr lang="zh-TW" altLang="en-US" smtClean="0"/>
              <a:pPr/>
              <a:t>‹#›</a:t>
            </a:fld>
            <a:endParaRPr lang="zh-TW" altLang="en-US"/>
          </a:p>
        </p:txBody>
      </p:sp>
      <p:sp>
        <p:nvSpPr>
          <p:cNvPr id="21" name="頁尾版面配置區 20"/>
          <p:cNvSpPr>
            <a:spLocks noGrp="1"/>
          </p:cNvSpPr>
          <p:nvPr>
            <p:ph type="ftr" sz="quarter" idx="12"/>
          </p:nvPr>
        </p:nvSpPr>
        <p:spPr/>
        <p:txBody>
          <a:bodyPr rtlCol="0"/>
          <a:lstStyle/>
          <a:p>
            <a:endParaRPr lang="zh-TW" altLang="en-US">
              <a:solidFill>
                <a:srgbClr val="575F6D"/>
              </a:solidFill>
            </a:endParaRPr>
          </a:p>
        </p:txBody>
      </p:sp>
    </p:spTree>
    <p:extLst>
      <p:ext uri="{BB962C8B-B14F-4D97-AF65-F5344CB8AC3E}">
        <p14:creationId xmlns="" xmlns:p14="http://schemas.microsoft.com/office/powerpoint/2010/main" val="3884888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5" name="頁尾版面配置區 4"/>
          <p:cNvSpPr>
            <a:spLocks noGrp="1"/>
          </p:cNvSpPr>
          <p:nvPr>
            <p:ph type="ftr" sz="quarter" idx="11"/>
          </p:nvPr>
        </p:nvSpPr>
        <p:spPr/>
        <p:txBody>
          <a:bodyPr/>
          <a:lstStyle/>
          <a:p>
            <a:endParaRPr lang="zh-TW" altLang="en-US">
              <a:solidFill>
                <a:srgbClr val="575F6D"/>
              </a:solidFill>
            </a:endParaRPr>
          </a:p>
        </p:txBody>
      </p:sp>
      <p:sp>
        <p:nvSpPr>
          <p:cNvPr id="6" name="投影片編號版面配置區 5"/>
          <p:cNvSpPr>
            <a:spLocks noGrp="1"/>
          </p:cNvSpPr>
          <p:nvPr>
            <p:ph type="sldNum" sz="quarter" idx="12"/>
          </p:nvPr>
        </p:nvSpPr>
        <p:spPr/>
        <p:txBody>
          <a:bodyPr/>
          <a:lstStyle/>
          <a:p>
            <a:fld id="{FE611FA6-9071-4D44-BE91-F8FE2F0743D4}" type="slidenum">
              <a:rPr lang="zh-TW" altLang="en-US" smtClean="0"/>
              <a:pPr/>
              <a:t>‹#›</a:t>
            </a:fld>
            <a:endParaRPr lang="zh-TW" altLang="en-US"/>
          </a:p>
        </p:txBody>
      </p:sp>
    </p:spTree>
    <p:extLst>
      <p:ext uri="{BB962C8B-B14F-4D97-AF65-F5344CB8AC3E}">
        <p14:creationId xmlns="" xmlns:p14="http://schemas.microsoft.com/office/powerpoint/2010/main" val="634305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5" name="頁尾版面配置區 4"/>
          <p:cNvSpPr>
            <a:spLocks noGrp="1"/>
          </p:cNvSpPr>
          <p:nvPr>
            <p:ph type="ftr" sz="quarter" idx="11"/>
          </p:nvPr>
        </p:nvSpPr>
        <p:spPr/>
        <p:txBody>
          <a:bodyPr/>
          <a:lstStyle/>
          <a:p>
            <a:endParaRPr lang="zh-TW" altLang="en-US">
              <a:solidFill>
                <a:srgbClr val="575F6D"/>
              </a:solidFill>
            </a:endParaRPr>
          </a:p>
        </p:txBody>
      </p:sp>
      <p:sp>
        <p:nvSpPr>
          <p:cNvPr id="6" name="投影片編號版面配置區 5"/>
          <p:cNvSpPr>
            <a:spLocks noGrp="1"/>
          </p:cNvSpPr>
          <p:nvPr>
            <p:ph type="sldNum" sz="quarter" idx="12"/>
          </p:nvPr>
        </p:nvSpPr>
        <p:spPr/>
        <p:txBody>
          <a:bodyPr/>
          <a:lstStyle/>
          <a:p>
            <a:fld id="{FE611FA6-9071-4D44-BE91-F8FE2F0743D4}" type="slidenum">
              <a:rPr lang="zh-TW" altLang="en-US" smtClean="0"/>
              <a:pPr/>
              <a:t>‹#›</a:t>
            </a:fld>
            <a:endParaRPr lang="zh-TW" altLang="en-US"/>
          </a:p>
        </p:txBody>
      </p:sp>
    </p:spTree>
    <p:extLst>
      <p:ext uri="{BB962C8B-B14F-4D97-AF65-F5344CB8AC3E}">
        <p14:creationId xmlns="" xmlns:p14="http://schemas.microsoft.com/office/powerpoint/2010/main" val="35101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25099222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42376023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16939332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8738495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2417733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28252761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CDF9F90-431B-406F-883D-D03D1F3A7924}" type="datetimeFigureOut">
              <a:rPr lang="zh-TW" altLang="en-US" smtClean="0"/>
              <a:pPr/>
              <a:t>2017/6/6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7453135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F9F90-431B-406F-883D-D03D1F3A7924}" type="datetimeFigureOut">
              <a:rPr lang="zh-TW" altLang="en-US" smtClean="0"/>
              <a:pPr/>
              <a:t>2017/6/6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DC804-DA4C-40A6-871E-7323522C6A79}" type="slidenum">
              <a:rPr lang="zh-TW" altLang="en-US" smtClean="0"/>
              <a:pPr/>
              <a:t>‹#›</a:t>
            </a:fld>
            <a:endParaRPr lang="zh-TW" altLang="en-US"/>
          </a:p>
        </p:txBody>
      </p:sp>
    </p:spTree>
    <p:extLst>
      <p:ext uri="{BB962C8B-B14F-4D97-AF65-F5344CB8AC3E}">
        <p14:creationId xmlns="" xmlns:p14="http://schemas.microsoft.com/office/powerpoint/2010/main" val="1600836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C89378-1089-401B-842C-B90C0890F2D2}" type="datetimeFigureOut">
              <a:rPr lang="zh-TW" altLang="en-US" smtClean="0">
                <a:solidFill>
                  <a:srgbClr val="575F6D"/>
                </a:solidFill>
              </a:rPr>
              <a:pPr/>
              <a:t>2017/6/6</a:t>
            </a:fld>
            <a:endParaRPr lang="zh-TW" altLang="en-US">
              <a:solidFill>
                <a:srgbClr val="575F6D"/>
              </a:solidFill>
            </a:endParaRPr>
          </a:p>
        </p:txBody>
      </p:sp>
      <p:sp>
        <p:nvSpPr>
          <p:cNvPr id="3" name="頁尾版面配置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TW" altLang="en-US">
              <a:solidFill>
                <a:srgbClr val="575F6D"/>
              </a:solidFill>
            </a:endParaRPr>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橢圓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投影片編號版面配置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E611FA6-9071-4D44-BE91-F8FE2F0743D4}" type="slidenum">
              <a:rPr lang="zh-TW" altLang="en-US" smtClean="0"/>
              <a:pPr/>
              <a:t>‹#›</a:t>
            </a:fld>
            <a:endParaRPr lang="zh-TW" altLang="en-US"/>
          </a:p>
        </p:txBody>
      </p:sp>
    </p:spTree>
    <p:extLst>
      <p:ext uri="{BB962C8B-B14F-4D97-AF65-F5344CB8AC3E}">
        <p14:creationId xmlns="" xmlns:p14="http://schemas.microsoft.com/office/powerpoint/2010/main" val="2900705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www.settsunokuni.com/gazou.php?id=403148"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p:cNvPicPr>
            <a:picLocks noChangeAspect="1" noChangeArrowheads="1"/>
          </p:cNvPicPr>
          <p:nvPr/>
        </p:nvPicPr>
        <p:blipFill>
          <a:blip r:embed="rId3" cstate="print">
            <a:lum bright="50000"/>
          </a:blip>
          <a:srcRect/>
          <a:stretch>
            <a:fillRect/>
          </a:stretch>
        </p:blipFill>
        <p:spPr bwMode="auto">
          <a:xfrm>
            <a:off x="6019800" y="4419600"/>
            <a:ext cx="3124200" cy="2438400"/>
          </a:xfrm>
          <a:prstGeom prst="rect">
            <a:avLst/>
          </a:prstGeom>
          <a:noFill/>
          <a:ln w="9525">
            <a:noFill/>
            <a:miter lim="800000"/>
            <a:headEnd/>
            <a:tailEnd/>
          </a:ln>
        </p:spPr>
      </p:pic>
      <p:pic>
        <p:nvPicPr>
          <p:cNvPr id="3075" name="Picture 5"/>
          <p:cNvPicPr>
            <a:picLocks noChangeAspect="1" noChangeArrowheads="1"/>
          </p:cNvPicPr>
          <p:nvPr/>
        </p:nvPicPr>
        <p:blipFill>
          <a:blip r:embed="rId3" cstate="print">
            <a:lum bright="50000"/>
          </a:blip>
          <a:srcRect/>
          <a:stretch>
            <a:fillRect/>
          </a:stretch>
        </p:blipFill>
        <p:spPr bwMode="auto">
          <a:xfrm>
            <a:off x="2971800" y="4419600"/>
            <a:ext cx="3276600" cy="243840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lum bright="50000"/>
          </a:blip>
          <a:srcRect/>
          <a:stretch>
            <a:fillRect/>
          </a:stretch>
        </p:blipFill>
        <p:spPr bwMode="auto">
          <a:xfrm>
            <a:off x="0" y="4419600"/>
            <a:ext cx="3124200" cy="2438400"/>
          </a:xfrm>
          <a:prstGeom prst="rect">
            <a:avLst/>
          </a:prstGeom>
          <a:noFill/>
          <a:ln w="9525">
            <a:noFill/>
            <a:miter lim="800000"/>
            <a:headEnd/>
            <a:tailEnd/>
          </a:ln>
        </p:spPr>
      </p:pic>
      <p:sp>
        <p:nvSpPr>
          <p:cNvPr id="3077" name="Rectangle 2"/>
          <p:cNvSpPr>
            <a:spLocks noGrp="1" noChangeArrowheads="1"/>
          </p:cNvSpPr>
          <p:nvPr>
            <p:ph type="ctrTitle"/>
          </p:nvPr>
        </p:nvSpPr>
        <p:spPr>
          <a:xfrm>
            <a:off x="0" y="2420888"/>
            <a:ext cx="9144000" cy="1998712"/>
          </a:xfrm>
        </p:spPr>
        <p:txBody>
          <a:bodyPr>
            <a:normAutofit/>
          </a:bodyPr>
          <a:lstStyle/>
          <a:p>
            <a:r>
              <a:rPr lang="zh-TW" altLang="zh-TW" sz="4000" dirty="0" smtClean="0">
                <a:solidFill>
                  <a:schemeClr val="accent2"/>
                </a:solidFill>
                <a:latin typeface="標楷體" pitchFamily="65" charset="-120"/>
                <a:ea typeface="標楷體" pitchFamily="65" charset="-120"/>
              </a:rPr>
              <a:t>北海道町史中的</a:t>
            </a:r>
            <a:r>
              <a:rPr lang="zh-TW" altLang="zh-TW" sz="4000" b="1" dirty="0" smtClean="0">
                <a:solidFill>
                  <a:schemeClr val="accent2"/>
                </a:solidFill>
                <a:latin typeface="標楷體" pitchFamily="65" charset="-120"/>
                <a:ea typeface="標楷體" pitchFamily="65" charset="-120"/>
              </a:rPr>
              <a:t>愛努族</a:t>
            </a:r>
            <a:r>
              <a:rPr lang="zh-TW" altLang="zh-TW" sz="4000" dirty="0" smtClean="0">
                <a:solidFill>
                  <a:schemeClr val="accent2"/>
                </a:solidFill>
                <a:latin typeface="標楷體" pitchFamily="65" charset="-120"/>
                <a:ea typeface="標楷體" pitchFamily="65" charset="-120"/>
              </a:rPr>
              <a:t>圖像</a:t>
            </a:r>
            <a:r>
              <a:rPr lang="zh-TW" altLang="en-US" sz="4000" dirty="0" smtClean="0">
                <a:latin typeface="標楷體" pitchFamily="65" charset="-120"/>
                <a:ea typeface="標楷體" pitchFamily="65" charset="-120"/>
              </a:rPr>
              <a:t/>
            </a:r>
            <a:br>
              <a:rPr lang="zh-TW" altLang="en-US" sz="4000" dirty="0" smtClean="0">
                <a:latin typeface="標楷體" pitchFamily="65" charset="-120"/>
                <a:ea typeface="標楷體" pitchFamily="65" charset="-120"/>
              </a:rPr>
            </a:br>
            <a:endParaRPr lang="zh-TW" altLang="en-US" sz="4000" dirty="0" smtClean="0">
              <a:solidFill>
                <a:srgbClr val="3F6D19"/>
              </a:solidFill>
            </a:endParaRPr>
          </a:p>
        </p:txBody>
      </p:sp>
      <p:sp>
        <p:nvSpPr>
          <p:cNvPr id="3078" name="Rectangle 3"/>
          <p:cNvSpPr>
            <a:spLocks noGrp="1" noChangeArrowheads="1"/>
          </p:cNvSpPr>
          <p:nvPr>
            <p:ph type="subTitle" idx="1"/>
          </p:nvPr>
        </p:nvSpPr>
        <p:spPr>
          <a:xfrm>
            <a:off x="0" y="4191000"/>
            <a:ext cx="9144000" cy="2514600"/>
          </a:xfrm>
        </p:spPr>
        <p:txBody>
          <a:bodyPr/>
          <a:lstStyle/>
          <a:p>
            <a:pPr eaLnBrk="1" hangingPunct="1">
              <a:lnSpc>
                <a:spcPct val="90000"/>
              </a:lnSpc>
            </a:pPr>
            <a:endParaRPr lang="en-US" altLang="zh-TW" sz="2400" dirty="0" smtClean="0"/>
          </a:p>
          <a:p>
            <a:pPr eaLnBrk="1" hangingPunct="1">
              <a:lnSpc>
                <a:spcPct val="90000"/>
              </a:lnSpc>
            </a:pPr>
            <a:r>
              <a:rPr lang="zh-TW" altLang="en-US" b="1" dirty="0" smtClean="0">
                <a:solidFill>
                  <a:schemeClr val="tx2"/>
                </a:solidFill>
                <a:latin typeface="標楷體" pitchFamily="65" charset="-120"/>
                <a:ea typeface="標楷體" pitchFamily="65" charset="-120"/>
              </a:rPr>
              <a:t>王雅萍</a:t>
            </a:r>
          </a:p>
          <a:p>
            <a:pPr eaLnBrk="1" hangingPunct="1">
              <a:lnSpc>
                <a:spcPct val="90000"/>
              </a:lnSpc>
            </a:pPr>
            <a:r>
              <a:rPr lang="zh-TW" altLang="en-US" b="1" dirty="0" smtClean="0">
                <a:solidFill>
                  <a:schemeClr val="tx2"/>
                </a:solidFill>
                <a:latin typeface="標楷體" pitchFamily="65" charset="-120"/>
                <a:ea typeface="標楷體" pitchFamily="65" charset="-120"/>
              </a:rPr>
              <a:t>政大民族系  副教授</a:t>
            </a:r>
          </a:p>
          <a:p>
            <a:pPr eaLnBrk="1" hangingPunct="1">
              <a:lnSpc>
                <a:spcPct val="90000"/>
              </a:lnSpc>
            </a:pPr>
            <a:r>
              <a:rPr lang="en-US" altLang="zh-TW" b="1" dirty="0" smtClean="0">
                <a:solidFill>
                  <a:schemeClr val="tx2"/>
                </a:solidFill>
                <a:latin typeface="標楷體" pitchFamily="65" charset="-120"/>
                <a:ea typeface="標楷體" pitchFamily="65" charset="-120"/>
              </a:rPr>
              <a:t>2015/10/21(</a:t>
            </a:r>
            <a:r>
              <a:rPr lang="zh-TW" altLang="en-US" b="1" dirty="0" smtClean="0">
                <a:solidFill>
                  <a:schemeClr val="tx2"/>
                </a:solidFill>
                <a:latin typeface="標楷體" pitchFamily="65" charset="-120"/>
                <a:ea typeface="標楷體" pitchFamily="65" charset="-120"/>
              </a:rPr>
              <a:t>三</a:t>
            </a:r>
            <a:r>
              <a:rPr lang="en-US" altLang="zh-TW" b="1" dirty="0" smtClean="0">
                <a:solidFill>
                  <a:schemeClr val="tx2"/>
                </a:solidFill>
                <a:latin typeface="標楷體" pitchFamily="65" charset="-120"/>
                <a:ea typeface="標楷體" pitchFamily="65" charset="-120"/>
              </a:rPr>
              <a:t>)@</a:t>
            </a:r>
            <a:r>
              <a:rPr lang="zh-TW" altLang="en-US" b="1" dirty="0" smtClean="0">
                <a:solidFill>
                  <a:schemeClr val="tx2"/>
                </a:solidFill>
                <a:latin typeface="標楷體" pitchFamily="65" charset="-120"/>
                <a:ea typeface="標楷體" pitchFamily="65" charset="-120"/>
              </a:rPr>
              <a:t>中研院台灣史研究所</a:t>
            </a:r>
          </a:p>
        </p:txBody>
      </p:sp>
      <p:pic>
        <p:nvPicPr>
          <p:cNvPr id="3079" name="Picture 7"/>
          <p:cNvPicPr>
            <a:picLocks noChangeAspect="1" noChangeArrowheads="1"/>
          </p:cNvPicPr>
          <p:nvPr/>
        </p:nvPicPr>
        <p:blipFill>
          <a:blip r:embed="rId3" cstate="print">
            <a:lum bright="50000"/>
          </a:blip>
          <a:srcRect/>
          <a:stretch>
            <a:fillRect/>
          </a:stretch>
        </p:blipFill>
        <p:spPr bwMode="auto">
          <a:xfrm>
            <a:off x="6019800" y="0"/>
            <a:ext cx="3124200" cy="2438400"/>
          </a:xfrm>
          <a:prstGeom prst="rect">
            <a:avLst/>
          </a:prstGeom>
          <a:noFill/>
          <a:ln w="9525">
            <a:noFill/>
            <a:miter lim="800000"/>
            <a:headEnd/>
            <a:tailEnd/>
          </a:ln>
        </p:spPr>
      </p:pic>
      <p:pic>
        <p:nvPicPr>
          <p:cNvPr id="3080" name="Picture 8"/>
          <p:cNvPicPr>
            <a:picLocks noChangeAspect="1" noChangeArrowheads="1"/>
          </p:cNvPicPr>
          <p:nvPr/>
        </p:nvPicPr>
        <p:blipFill>
          <a:blip r:embed="rId3" cstate="print">
            <a:lum bright="50000"/>
          </a:blip>
          <a:srcRect/>
          <a:stretch>
            <a:fillRect/>
          </a:stretch>
        </p:blipFill>
        <p:spPr bwMode="auto">
          <a:xfrm>
            <a:off x="2971800" y="0"/>
            <a:ext cx="3276600" cy="2438400"/>
          </a:xfrm>
          <a:prstGeom prst="rect">
            <a:avLst/>
          </a:prstGeom>
          <a:noFill/>
          <a:ln w="9525">
            <a:noFill/>
            <a:miter lim="800000"/>
            <a:headEnd/>
            <a:tailEnd/>
          </a:ln>
        </p:spPr>
      </p:pic>
      <p:pic>
        <p:nvPicPr>
          <p:cNvPr id="3081" name="Picture 9"/>
          <p:cNvPicPr>
            <a:picLocks noChangeAspect="1" noChangeArrowheads="1"/>
          </p:cNvPicPr>
          <p:nvPr/>
        </p:nvPicPr>
        <p:blipFill>
          <a:blip r:embed="rId3" cstate="print">
            <a:lum bright="50000"/>
          </a:blip>
          <a:srcRect/>
          <a:stretch>
            <a:fillRect/>
          </a:stretch>
        </p:blipFill>
        <p:spPr bwMode="auto">
          <a:xfrm>
            <a:off x="0" y="0"/>
            <a:ext cx="31242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圓角矩形 10"/>
          <p:cNvSpPr/>
          <p:nvPr/>
        </p:nvSpPr>
        <p:spPr>
          <a:xfrm>
            <a:off x="5220072" y="2213248"/>
            <a:ext cx="3240360" cy="19442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8800" dirty="0" smtClean="0"/>
              <a:t>町誌</a:t>
            </a:r>
            <a:endParaRPr lang="zh-TW" altLang="en-US" sz="8800" dirty="0"/>
          </a:p>
        </p:txBody>
      </p:sp>
      <p:sp>
        <p:nvSpPr>
          <p:cNvPr id="13" name="圓角矩形 12"/>
          <p:cNvSpPr/>
          <p:nvPr/>
        </p:nvSpPr>
        <p:spPr>
          <a:xfrm>
            <a:off x="1251383" y="2213248"/>
            <a:ext cx="3240360" cy="19442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8800" dirty="0" smtClean="0"/>
              <a:t>町史</a:t>
            </a:r>
            <a:endParaRPr lang="zh-TW" altLang="en-US" sz="8800" dirty="0"/>
          </a:p>
        </p:txBody>
      </p:sp>
      <p:sp>
        <p:nvSpPr>
          <p:cNvPr id="14" name="圓角矩形 13"/>
          <p:cNvSpPr/>
          <p:nvPr/>
        </p:nvSpPr>
        <p:spPr>
          <a:xfrm>
            <a:off x="1251383" y="1988840"/>
            <a:ext cx="3240360" cy="7200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0" dirty="0" smtClean="0">
                <a:solidFill>
                  <a:schemeClr val="accent2">
                    <a:lumMod val="75000"/>
                  </a:schemeClr>
                </a:solidFill>
              </a:rPr>
              <a:t>ちょうし</a:t>
            </a:r>
            <a:endParaRPr lang="zh-TW" altLang="en-US" sz="6000" dirty="0">
              <a:solidFill>
                <a:schemeClr val="accent2">
                  <a:lumMod val="75000"/>
                </a:schemeClr>
              </a:solidFill>
            </a:endParaRPr>
          </a:p>
        </p:txBody>
      </p:sp>
      <p:sp>
        <p:nvSpPr>
          <p:cNvPr id="15" name="圓角矩形 14"/>
          <p:cNvSpPr/>
          <p:nvPr/>
        </p:nvSpPr>
        <p:spPr>
          <a:xfrm>
            <a:off x="1242809" y="3717032"/>
            <a:ext cx="3240360" cy="7200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sz="6000" dirty="0" err="1" smtClean="0">
                <a:solidFill>
                  <a:srgbClr val="FF0000"/>
                </a:solidFill>
              </a:rPr>
              <a:t>choushi</a:t>
            </a:r>
            <a:endParaRPr lang="zh-TW" altLang="en-US" sz="6000" dirty="0">
              <a:solidFill>
                <a:srgbClr val="FF0000"/>
              </a:solidFill>
            </a:endParaRPr>
          </a:p>
        </p:txBody>
      </p:sp>
      <p:sp>
        <p:nvSpPr>
          <p:cNvPr id="16" name="圓角矩形 15"/>
          <p:cNvSpPr/>
          <p:nvPr/>
        </p:nvSpPr>
        <p:spPr>
          <a:xfrm>
            <a:off x="5220072" y="2060848"/>
            <a:ext cx="3240360" cy="7200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0" dirty="0" smtClean="0">
                <a:solidFill>
                  <a:schemeClr val="accent2">
                    <a:lumMod val="75000"/>
                  </a:schemeClr>
                </a:solidFill>
              </a:rPr>
              <a:t>ちょうし</a:t>
            </a:r>
            <a:endParaRPr lang="zh-TW" altLang="en-US" sz="6000" dirty="0">
              <a:solidFill>
                <a:schemeClr val="accent2">
                  <a:lumMod val="75000"/>
                </a:schemeClr>
              </a:solidFill>
            </a:endParaRPr>
          </a:p>
        </p:txBody>
      </p:sp>
      <p:sp>
        <p:nvSpPr>
          <p:cNvPr id="17" name="圓角矩形 16"/>
          <p:cNvSpPr/>
          <p:nvPr/>
        </p:nvSpPr>
        <p:spPr>
          <a:xfrm>
            <a:off x="5148064" y="3789040"/>
            <a:ext cx="3240360" cy="7200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sz="6000" dirty="0" err="1" smtClean="0">
                <a:solidFill>
                  <a:srgbClr val="FF0000"/>
                </a:solidFill>
              </a:rPr>
              <a:t>choushi</a:t>
            </a:r>
            <a:endParaRPr lang="zh-TW" altLang="en-US" sz="6000" dirty="0">
              <a:solidFill>
                <a:srgbClr val="FF0000"/>
              </a:solidFill>
            </a:endParaRPr>
          </a:p>
        </p:txBody>
      </p:sp>
      <p:sp>
        <p:nvSpPr>
          <p:cNvPr id="8" name="標題 1"/>
          <p:cNvSpPr txBox="1">
            <a:spLocks/>
          </p:cNvSpPr>
          <p:nvPr/>
        </p:nvSpPr>
        <p:spPr>
          <a:xfrm>
            <a:off x="457200" y="274638"/>
            <a:ext cx="7467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400" b="1" i="0" u="none" strike="noStrike" kern="1200" cap="none" spc="0" normalizeH="0" baseline="0" noProof="0" dirty="0" smtClean="0">
                <a:ln>
                  <a:noFill/>
                </a:ln>
                <a:solidFill>
                  <a:schemeClr val="tx1"/>
                </a:solidFill>
                <a:effectLst/>
                <a:uLnTx/>
                <a:uFillTx/>
                <a:latin typeface="+mj-lt"/>
                <a:ea typeface="+mj-ea"/>
                <a:cs typeface="+mj-cs"/>
              </a:rPr>
              <a:t>二、</a:t>
            </a:r>
            <a:r>
              <a:rPr kumimoji="0" lang="zh-TW" altLang="zh-TW" sz="4400" b="1" i="0" u="none" strike="noStrike" kern="1200" cap="none" spc="0" normalizeH="0" baseline="0" noProof="0" dirty="0" smtClean="0">
                <a:ln>
                  <a:noFill/>
                </a:ln>
                <a:solidFill>
                  <a:schemeClr val="tx1"/>
                </a:solidFill>
                <a:effectLst/>
                <a:uLnTx/>
                <a:uFillTx/>
                <a:latin typeface="+mj-lt"/>
                <a:ea typeface="+mj-ea"/>
                <a:cs typeface="+mj-cs"/>
              </a:rPr>
              <a:t>北海道跟</a:t>
            </a:r>
            <a:r>
              <a:rPr kumimoji="0" lang="zh-TW" altLang="en-US" sz="4400" b="1" i="0" u="none" strike="noStrike" kern="1200" cap="none" spc="0" normalizeH="0" baseline="0" noProof="0" dirty="0" smtClean="0">
                <a:ln>
                  <a:noFill/>
                </a:ln>
                <a:solidFill>
                  <a:schemeClr val="tx1"/>
                </a:solidFill>
                <a:effectLst/>
                <a:uLnTx/>
                <a:uFillTx/>
                <a:latin typeface="+mj-lt"/>
                <a:ea typeface="+mj-ea"/>
                <a:cs typeface="+mj-cs"/>
              </a:rPr>
              <a:t>本州</a:t>
            </a:r>
            <a:r>
              <a:rPr kumimoji="0" lang="zh-TW" altLang="zh-TW" sz="4400" b="1" i="0" u="none" strike="noStrike" kern="1200" cap="none" spc="0" normalizeH="0" baseline="0" noProof="0" dirty="0" smtClean="0">
                <a:ln>
                  <a:noFill/>
                </a:ln>
                <a:solidFill>
                  <a:schemeClr val="tx1"/>
                </a:solidFill>
                <a:effectLst/>
                <a:uLnTx/>
                <a:uFillTx/>
                <a:latin typeface="+mj-lt"/>
                <a:ea typeface="+mj-ea"/>
                <a:cs typeface="+mj-cs"/>
              </a:rPr>
              <a:t>的差異</a:t>
            </a:r>
            <a:endParaRPr kumimoji="0" lang="zh-TW"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165562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92163" y="188913"/>
            <a:ext cx="8351837" cy="1143000"/>
          </a:xfrm>
        </p:spPr>
        <p:txBody>
          <a:bodyPr>
            <a:noAutofit/>
          </a:bodyPr>
          <a:lstStyle/>
          <a:p>
            <a:pPr algn="ctr"/>
            <a:r>
              <a:rPr lang="ja-JP" altLang="en-US" sz="3600" dirty="0" smtClean="0">
                <a:latin typeface="標楷體" pitchFamily="65" charset="-120"/>
                <a:ea typeface="標楷體" pitchFamily="65" charset="-120"/>
              </a:rPr>
              <a:t>和歌山県清水</a:t>
            </a:r>
            <a:r>
              <a:rPr lang="ja-JP" altLang="en-US" sz="3600" u="sng" dirty="0" smtClean="0">
                <a:solidFill>
                  <a:srgbClr val="FF0000"/>
                </a:solidFill>
                <a:latin typeface="標楷體" pitchFamily="65" charset="-120"/>
                <a:ea typeface="標楷體" pitchFamily="65" charset="-120"/>
              </a:rPr>
              <a:t>町誌</a:t>
            </a:r>
            <a:r>
              <a:rPr lang="ja-JP" altLang="en-US" sz="3600" dirty="0" smtClean="0">
                <a:latin typeface="標楷體" pitchFamily="65" charset="-120"/>
                <a:ea typeface="標楷體" pitchFamily="65" charset="-120"/>
              </a:rPr>
              <a:t>・静岡県清水</a:t>
            </a:r>
            <a:r>
              <a:rPr lang="zh-TW" altLang="en-US" sz="3600" u="sng" dirty="0" smtClean="0">
                <a:solidFill>
                  <a:srgbClr val="FF0000"/>
                </a:solidFill>
                <a:latin typeface="標楷體" pitchFamily="65" charset="-120"/>
                <a:ea typeface="標楷體" pitchFamily="65" charset="-120"/>
              </a:rPr>
              <a:t>町</a:t>
            </a:r>
            <a:r>
              <a:rPr lang="ja-JP" altLang="en-US" sz="3600" u="sng" dirty="0" smtClean="0">
                <a:solidFill>
                  <a:srgbClr val="FF0000"/>
                </a:solidFill>
                <a:latin typeface="標楷體" pitchFamily="65" charset="-120"/>
                <a:ea typeface="標楷體" pitchFamily="65" charset="-120"/>
              </a:rPr>
              <a:t>史</a:t>
            </a:r>
            <a:endParaRPr lang="zh-TW" altLang="en-US" sz="3600" u="sng" dirty="0">
              <a:solidFill>
                <a:srgbClr val="FF0000"/>
              </a:solidFill>
              <a:latin typeface="標楷體" pitchFamily="65" charset="-120"/>
              <a:ea typeface="標楷體" pitchFamily="65" charset="-120"/>
            </a:endParaRPr>
          </a:p>
        </p:txBody>
      </p:sp>
      <p:pic>
        <p:nvPicPr>
          <p:cNvPr id="7" name="內容版面配置區 6"/>
          <p:cNvPicPr>
            <a:picLocks noGrp="1" noChangeAspect="1"/>
          </p:cNvPicPr>
          <p:nvPr>
            <p:ph sz="quarter" idx="4294967295"/>
          </p:nvPr>
        </p:nvPicPr>
        <p:blipFill>
          <a:blip r:embed="rId2" cstate="print">
            <a:extLst>
              <a:ext uri="{28A0092B-C50C-407E-A947-70E740481C1C}">
                <a14:useLocalDpi xmlns="" xmlns:a14="http://schemas.microsoft.com/office/drawing/2010/main" val="0"/>
              </a:ext>
            </a:extLst>
          </a:blip>
          <a:stretch>
            <a:fillRect/>
          </a:stretch>
        </p:blipFill>
        <p:spPr>
          <a:xfrm>
            <a:off x="0" y="1808163"/>
            <a:ext cx="3671888" cy="3673475"/>
          </a:xfrm>
        </p:spPr>
      </p:pic>
      <p:pic>
        <p:nvPicPr>
          <p:cNvPr id="8" name="圖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88024" y="2348880"/>
            <a:ext cx="3528392" cy="2592288"/>
          </a:xfrm>
          <a:prstGeom prst="rect">
            <a:avLst/>
          </a:prstGeom>
        </p:spPr>
      </p:pic>
      <p:sp>
        <p:nvSpPr>
          <p:cNvPr id="9" name="圓角矩形 8"/>
          <p:cNvSpPr/>
          <p:nvPr/>
        </p:nvSpPr>
        <p:spPr>
          <a:xfrm>
            <a:off x="755576" y="5805264"/>
            <a:ext cx="73448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出處：</a:t>
            </a:r>
            <a:r>
              <a:rPr lang="en-US" altLang="zh-TW" dirty="0" smtClean="0">
                <a:hlinkClick r:id="rId4"/>
              </a:rPr>
              <a:t>http://www.settsunokuni.com/gazou.php?id=403148</a:t>
            </a:r>
            <a:endParaRPr lang="en-US" altLang="zh-TW" dirty="0" smtClean="0"/>
          </a:p>
          <a:p>
            <a:pPr algn="ctr"/>
            <a:r>
              <a:rPr lang="zh-TW" altLang="en-US" dirty="0"/>
              <a:t>　</a:t>
            </a:r>
            <a:r>
              <a:rPr lang="en-US" altLang="zh-TW" dirty="0" smtClean="0"/>
              <a:t>http://www.town.shimizu.shizuoka.jp/koryu/syakai00014.html</a:t>
            </a:r>
            <a:endParaRPr lang="zh-TW" altLang="en-US" dirty="0"/>
          </a:p>
        </p:txBody>
      </p:sp>
    </p:spTree>
    <p:extLst>
      <p:ext uri="{BB962C8B-B14F-4D97-AF65-F5344CB8AC3E}">
        <p14:creationId xmlns="" xmlns:p14="http://schemas.microsoft.com/office/powerpoint/2010/main" val="1087093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ja-JP" altLang="en-US" sz="3600" dirty="0" smtClean="0">
                <a:latin typeface="標楷體" pitchFamily="65" charset="-120"/>
                <a:ea typeface="標楷體" pitchFamily="65" charset="-120"/>
              </a:rPr>
              <a:t>松浦武四郎</a:t>
            </a:r>
            <a:endParaRPr lang="zh-TW" altLang="en-US" sz="3600" dirty="0">
              <a:latin typeface="標楷體" pitchFamily="65" charset="-120"/>
              <a:ea typeface="標楷體" pitchFamily="65" charset="-120"/>
            </a:endParaRPr>
          </a:p>
        </p:txBody>
      </p:sp>
      <p:pic>
        <p:nvPicPr>
          <p:cNvPr id="11" name="內容版面配置區 10"/>
          <p:cNvPicPr>
            <a:picLocks noGrp="1" noChangeAspect="1"/>
          </p:cNvPicPr>
          <p:nvPr>
            <p:ph sz="quarter" idx="2"/>
          </p:nvPr>
        </p:nvPicPr>
        <p:blipFill>
          <a:blip r:embed="rId2" cstate="print">
            <a:extLst>
              <a:ext uri="{28A0092B-C50C-407E-A947-70E740481C1C}">
                <a14:useLocalDpi xmlns="" xmlns:a14="http://schemas.microsoft.com/office/drawing/2010/main" val="0"/>
              </a:ext>
            </a:extLst>
          </a:blip>
          <a:stretch>
            <a:fillRect/>
          </a:stretch>
        </p:blipFill>
        <p:spPr>
          <a:xfrm>
            <a:off x="1331640" y="2060848"/>
            <a:ext cx="1997340" cy="3886200"/>
          </a:xfrm>
        </p:spPr>
      </p:pic>
      <p:sp>
        <p:nvSpPr>
          <p:cNvPr id="10" name="內容版面配置區 9"/>
          <p:cNvSpPr>
            <a:spLocks noGrp="1"/>
          </p:cNvSpPr>
          <p:nvPr>
            <p:ph sz="quarter" idx="4"/>
          </p:nvPr>
        </p:nvSpPr>
        <p:spPr>
          <a:xfrm>
            <a:off x="3707904" y="2132856"/>
            <a:ext cx="4824536" cy="3886200"/>
          </a:xfrm>
        </p:spPr>
        <p:txBody>
          <a:bodyPr>
            <a:normAutofit fontScale="62500" lnSpcReduction="20000"/>
          </a:bodyPr>
          <a:lstStyle/>
          <a:p>
            <a:pPr marL="0" indent="0">
              <a:buNone/>
            </a:pPr>
            <a:r>
              <a:rPr lang="zh-TW" altLang="zh-TW" dirty="0"/>
              <a:t>松浦武四郎誕生於</a:t>
            </a:r>
            <a:r>
              <a:rPr lang="en-US" altLang="zh-TW" dirty="0"/>
              <a:t>1818</a:t>
            </a:r>
            <a:r>
              <a:rPr lang="zh-TW" altLang="zh-TW" dirty="0"/>
              <a:t>年，伊勢国的一志郡須川村中（現為三重縣松阪市小野江町）。為當地鄉士松浦桂介的第四個孩子。據傳聞松浦家族原是居住於肥前國</a:t>
            </a:r>
            <a:r>
              <a:rPr lang="en-US" altLang="zh-TW" dirty="0"/>
              <a:t>(</a:t>
            </a:r>
            <a:r>
              <a:rPr lang="zh-TW" altLang="zh-TW" dirty="0"/>
              <a:t>現為佐賀縣與長崎縣</a:t>
            </a:r>
            <a:r>
              <a:rPr lang="en-US" altLang="zh-TW" dirty="0"/>
              <a:t>)</a:t>
            </a:r>
            <a:r>
              <a:rPr lang="zh-TW" altLang="zh-TW" dirty="0"/>
              <a:t>的平戶，於中世時遷移至伊勢國。因父親為當地重要長官，故於他人相較之下，松浦的生活較為優渥，也因此學了許多文化方面的教養。從</a:t>
            </a:r>
            <a:r>
              <a:rPr lang="en-US" altLang="zh-TW" dirty="0"/>
              <a:t>13</a:t>
            </a:r>
            <a:r>
              <a:rPr lang="zh-TW" altLang="zh-TW" dirty="0"/>
              <a:t>歲起的三年左右在漢学者平松樂齋的指導下學習，也向山本亡羊學習漢醫學，</a:t>
            </a:r>
            <a:r>
              <a:rPr lang="en-US" altLang="zh-TW" dirty="0"/>
              <a:t>16</a:t>
            </a:r>
            <a:r>
              <a:rPr lang="zh-TW" altLang="zh-TW" dirty="0"/>
              <a:t>歲開始周遊列國，</a:t>
            </a:r>
            <a:r>
              <a:rPr lang="en-US" altLang="zh-TW" dirty="0"/>
              <a:t>1938</a:t>
            </a:r>
            <a:r>
              <a:rPr lang="zh-TW" altLang="zh-TW" dirty="0"/>
              <a:t>年在平戶出家成為僧人，在離開家鄉這段期間，因家族兄弟不幸接連離世，深感自己將成為孤獨一人，因此契機而還俗，並且自願參加蝦夷探險隊。</a:t>
            </a:r>
            <a:r>
              <a:rPr lang="en-US" altLang="zh-TW" dirty="0"/>
              <a:t>1846</a:t>
            </a:r>
            <a:r>
              <a:rPr lang="zh-TW" altLang="zh-TW" dirty="0"/>
              <a:t>年任職於松前籓醫的西川春庵底下，並與其同行調查，此探查甚至到千島列島及庫頁島。在蝦夷探查時也曾經於詩人</a:t>
            </a:r>
            <a:r>
              <a:rPr lang="ja-JP" altLang="zh-TW" dirty="0"/>
              <a:t>頼三樹三郎</a:t>
            </a:r>
            <a:r>
              <a:rPr lang="zh-TW" altLang="zh-TW" dirty="0"/>
              <a:t>同行過。</a:t>
            </a:r>
            <a:r>
              <a:rPr lang="en-US" altLang="zh-TW" dirty="0"/>
              <a:t>1855</a:t>
            </a:r>
            <a:r>
              <a:rPr lang="zh-TW" altLang="zh-TW" dirty="0"/>
              <a:t>年時被提拔至蝦夷御用團，也因此再次踏查蝦夷地，並出版「東西蝦夷山川地理調查圖」。</a:t>
            </a:r>
            <a:r>
              <a:rPr lang="en-US" altLang="zh-TW" dirty="0"/>
              <a:t>1869</a:t>
            </a:r>
            <a:r>
              <a:rPr lang="zh-TW" altLang="zh-TW" dirty="0"/>
              <a:t>年成為開拓判官，將蝦夷地改為「北海道」之外，並將其他地方名稱以愛努族語發音為基礎而改成日本地名。於</a:t>
            </a:r>
            <a:r>
              <a:rPr lang="en-US" altLang="zh-TW" dirty="0"/>
              <a:t>1870</a:t>
            </a:r>
            <a:r>
              <a:rPr lang="zh-TW" altLang="zh-TW" dirty="0"/>
              <a:t>年辭職。其中，共前往北海道六次左右，並寫下了共</a:t>
            </a:r>
            <a:r>
              <a:rPr lang="en-US" altLang="zh-TW" dirty="0"/>
              <a:t>150</a:t>
            </a:r>
            <a:r>
              <a:rPr lang="zh-TW" altLang="zh-TW" dirty="0"/>
              <a:t>冊的調查報告紀錄書。</a:t>
            </a:r>
          </a:p>
          <a:p>
            <a:pPr marL="0" indent="0">
              <a:buNone/>
            </a:pPr>
            <a:endParaRPr lang="zh-TW" altLang="en-US" dirty="0"/>
          </a:p>
        </p:txBody>
      </p:sp>
      <p:sp>
        <p:nvSpPr>
          <p:cNvPr id="9" name="圓角矩形 8"/>
          <p:cNvSpPr/>
          <p:nvPr/>
        </p:nvSpPr>
        <p:spPr>
          <a:xfrm>
            <a:off x="581527" y="5997786"/>
            <a:ext cx="73448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rPr>
              <a:t>出處</a:t>
            </a:r>
            <a:r>
              <a:rPr lang="zh-TW" altLang="en-US" dirty="0" smtClean="0">
                <a:solidFill>
                  <a:prstClr val="white"/>
                </a:solidFill>
              </a:rPr>
              <a:t>：</a:t>
            </a:r>
            <a:r>
              <a:rPr lang="en-US" altLang="zh-TW" dirty="0">
                <a:solidFill>
                  <a:prstClr val="white"/>
                </a:solidFill>
              </a:rPr>
              <a:t>https://ja.wikipedia.org/wiki/%E6%9D%BE%E6%B5%A6%E6%AD%A6%E5%9B%9B%E9%83%8E</a:t>
            </a:r>
            <a:endParaRPr lang="zh-TW" altLang="en-US" dirty="0">
              <a:solidFill>
                <a:prstClr val="white"/>
              </a:solidFill>
            </a:endParaRPr>
          </a:p>
        </p:txBody>
      </p:sp>
    </p:spTree>
    <p:extLst>
      <p:ext uri="{BB962C8B-B14F-4D97-AF65-F5344CB8AC3E}">
        <p14:creationId xmlns="" xmlns:p14="http://schemas.microsoft.com/office/powerpoint/2010/main" val="1662772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76672"/>
            <a:ext cx="7543800" cy="1143000"/>
          </a:xfrm>
        </p:spPr>
        <p:txBody>
          <a:bodyPr>
            <a:noAutofit/>
          </a:bodyPr>
          <a:lstStyle/>
          <a:p>
            <a:pPr algn="ctr"/>
            <a:r>
              <a:rPr lang="ja-JP" altLang="en-US" sz="3600" dirty="0" smtClean="0">
                <a:latin typeface="標楷體" pitchFamily="65" charset="-120"/>
                <a:ea typeface="標楷體" pitchFamily="65" charset="-120"/>
              </a:rPr>
              <a:t>松浦武四郎</a:t>
            </a:r>
            <a:r>
              <a:rPr lang="zh-TW" altLang="en-US" sz="3600" dirty="0" smtClean="0">
                <a:latin typeface="標楷體" pitchFamily="65" charset="-120"/>
                <a:ea typeface="標楷體" pitchFamily="65" charset="-120"/>
              </a:rPr>
              <a:t>的著作</a:t>
            </a:r>
            <a:r>
              <a:rPr lang="en-US" altLang="zh-TW" sz="3600" dirty="0" smtClean="0"/>
              <a:t/>
            </a:r>
            <a:br>
              <a:rPr lang="en-US" altLang="zh-TW" sz="3600" dirty="0" smtClean="0"/>
            </a:br>
            <a:r>
              <a:rPr lang="zh-TW" altLang="zh-TW" sz="3600" dirty="0" smtClean="0">
                <a:solidFill>
                  <a:srgbClr val="FF0000"/>
                </a:solidFill>
              </a:rPr>
              <a:t>共前往北海道六次左右，並寫下了共</a:t>
            </a:r>
            <a:r>
              <a:rPr lang="en-US" altLang="zh-TW" sz="3600" dirty="0" smtClean="0">
                <a:solidFill>
                  <a:srgbClr val="FF0000"/>
                </a:solidFill>
              </a:rPr>
              <a:t>150</a:t>
            </a:r>
            <a:r>
              <a:rPr lang="zh-TW" altLang="zh-TW" sz="3600" dirty="0" smtClean="0">
                <a:solidFill>
                  <a:srgbClr val="FF0000"/>
                </a:solidFill>
              </a:rPr>
              <a:t>冊的調查報告紀錄書。</a:t>
            </a:r>
            <a:endParaRPr lang="zh-TW" altLang="en-US" sz="3600" dirty="0">
              <a:solidFill>
                <a:srgbClr val="FF0000"/>
              </a:solidFill>
              <a:latin typeface="標楷體" pitchFamily="65" charset="-120"/>
              <a:ea typeface="標楷體" pitchFamily="65" charset="-120"/>
            </a:endParaRPr>
          </a:p>
        </p:txBody>
      </p:sp>
      <p:sp>
        <p:nvSpPr>
          <p:cNvPr id="4" name="文字版面配置區 3"/>
          <p:cNvSpPr>
            <a:spLocks noGrp="1"/>
          </p:cNvSpPr>
          <p:nvPr>
            <p:ph type="body" sz="quarter" idx="1"/>
          </p:nvPr>
        </p:nvSpPr>
        <p:spPr>
          <a:xfrm>
            <a:off x="467544" y="1844824"/>
            <a:ext cx="4040188" cy="639762"/>
          </a:xfrm>
        </p:spPr>
        <p:style>
          <a:lnRef idx="2">
            <a:schemeClr val="accent1"/>
          </a:lnRef>
          <a:fillRef idx="1">
            <a:schemeClr val="lt1"/>
          </a:fillRef>
          <a:effectRef idx="0">
            <a:schemeClr val="accent1"/>
          </a:effectRef>
          <a:fontRef idx="minor">
            <a:schemeClr val="dk1"/>
          </a:fontRef>
        </p:style>
        <p:txBody>
          <a:bodyPr/>
          <a:lstStyle/>
          <a:p>
            <a:pPr algn="ctr"/>
            <a:r>
              <a:rPr lang="zh-TW" altLang="en-US" dirty="0">
                <a:solidFill>
                  <a:schemeClr val="tx1"/>
                </a:solidFill>
              </a:rPr>
              <a:t>東西蝦夷山川地理調查圖</a:t>
            </a:r>
          </a:p>
        </p:txBody>
      </p:sp>
      <p:sp>
        <p:nvSpPr>
          <p:cNvPr id="6" name="文字版面配置區 5"/>
          <p:cNvSpPr>
            <a:spLocks noGrp="1"/>
          </p:cNvSpPr>
          <p:nvPr>
            <p:ph type="body" sz="quarter" idx="3"/>
          </p:nvPr>
        </p:nvSpPr>
        <p:spPr>
          <a:xfrm>
            <a:off x="4716016" y="1844824"/>
            <a:ext cx="4041775" cy="639762"/>
          </a:xfrm>
        </p:spPr>
        <p:style>
          <a:lnRef idx="2">
            <a:schemeClr val="accent1"/>
          </a:lnRef>
          <a:fillRef idx="1">
            <a:schemeClr val="lt1"/>
          </a:fillRef>
          <a:effectRef idx="0">
            <a:schemeClr val="accent1"/>
          </a:effectRef>
          <a:fontRef idx="minor">
            <a:schemeClr val="dk1"/>
          </a:fontRef>
        </p:style>
        <p:txBody>
          <a:bodyPr/>
          <a:lstStyle/>
          <a:p>
            <a:pPr algn="ctr"/>
            <a:r>
              <a:rPr lang="zh-TW" altLang="en-US" dirty="0">
                <a:solidFill>
                  <a:schemeClr val="tx1"/>
                </a:solidFill>
              </a:rPr>
              <a:t>松浦武四郎</a:t>
            </a:r>
          </a:p>
        </p:txBody>
      </p:sp>
      <p:sp>
        <p:nvSpPr>
          <p:cNvPr id="9" name="圓角矩形 8"/>
          <p:cNvSpPr/>
          <p:nvPr/>
        </p:nvSpPr>
        <p:spPr>
          <a:xfrm>
            <a:off x="467544" y="5877272"/>
            <a:ext cx="73448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rPr>
              <a:t>出處</a:t>
            </a:r>
            <a:r>
              <a:rPr lang="zh-TW" altLang="en-US" dirty="0" smtClean="0">
                <a:solidFill>
                  <a:prstClr val="white"/>
                </a:solidFill>
              </a:rPr>
              <a:t>：</a:t>
            </a:r>
            <a:r>
              <a:rPr lang="en-US" altLang="zh-TW" dirty="0">
                <a:solidFill>
                  <a:prstClr val="white"/>
                </a:solidFill>
              </a:rPr>
              <a:t>http://www1.hokkaido-jin.jp/zukan/story/02/07.html</a:t>
            </a:r>
            <a:endParaRPr lang="zh-TW" altLang="en-US" dirty="0">
              <a:solidFill>
                <a:prstClr val="white"/>
              </a:solidFill>
            </a:endParaRPr>
          </a:p>
        </p:txBody>
      </p:sp>
      <p:pic>
        <p:nvPicPr>
          <p:cNvPr id="2050" name="Picture 2"/>
          <p:cNvPicPr>
            <a:picLocks noGrp="1" noChangeAspect="1" noChangeArrowheads="1"/>
          </p:cNvPicPr>
          <p:nvPr>
            <p:ph sz="quarter"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8477" y="2636912"/>
            <a:ext cx="3657600" cy="2606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5976" y="2636912"/>
            <a:ext cx="3657600" cy="27452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89159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74638"/>
            <a:ext cx="8496944" cy="1714202"/>
          </a:xfrm>
        </p:spPr>
        <p:txBody>
          <a:bodyPr>
            <a:noAutofit/>
          </a:bodyPr>
          <a:lstStyle/>
          <a:p>
            <a:r>
              <a:rPr lang="ja-JP" altLang="en-US" sz="2400" dirty="0" smtClean="0"/>
              <a:t>山田地名学の集大成■最高のアイヌ語地名辞書■</a:t>
            </a:r>
            <a:br>
              <a:rPr lang="ja-JP" altLang="en-US" sz="2400" dirty="0" smtClean="0"/>
            </a:br>
            <a:r>
              <a:rPr lang="ja-JP" altLang="en-US" sz="2400" dirty="0" smtClean="0"/>
              <a:t>アイヌ語地名は、先住民族アイヌの貴重な文化遺産である。アイヌ語地名研究の第一人者である著者が、三〇年余にわたる現地踏査のうえ旧記・旧図を素に、その地形から地名の語義、由来を解き明かした地名二〇〇〇余項目を集録した待望の名著。</a:t>
            </a:r>
            <a:endParaRPr lang="zh-TW" altLang="en-US" sz="2400" dirty="0"/>
          </a:p>
        </p:txBody>
      </p:sp>
      <p:pic>
        <p:nvPicPr>
          <p:cNvPr id="3074" name="Picture 2" descr="D:\USER\Desktop\北海道論文摘要中研院20151021完整版\41SWEY4BTSL._SX356_BO1,204,203,200_.jpg"/>
          <p:cNvPicPr>
            <a:picLocks noGrp="1" noChangeAspect="1" noChangeArrowheads="1"/>
          </p:cNvPicPr>
          <p:nvPr>
            <p:ph sz="quarter" idx="4"/>
          </p:nvPr>
        </p:nvPicPr>
        <p:blipFill>
          <a:blip r:embed="rId2" cstate="print"/>
          <a:srcRect/>
          <a:stretch>
            <a:fillRect/>
          </a:stretch>
        </p:blipFill>
        <p:spPr bwMode="auto">
          <a:xfrm>
            <a:off x="4644008" y="2276872"/>
            <a:ext cx="3193829" cy="4070625"/>
          </a:xfrm>
          <a:prstGeom prst="rect">
            <a:avLst/>
          </a:prstGeom>
          <a:noFill/>
        </p:spPr>
      </p:pic>
      <p:pic>
        <p:nvPicPr>
          <p:cNvPr id="3075" name="Picture 3" descr="D:\USER\Desktop\北海道論文摘要中研院20151021完整版\519KQ5FRW3L._SX334_BO1,204,203,200_.jpg"/>
          <p:cNvPicPr>
            <a:picLocks noGrp="1" noChangeAspect="1" noChangeArrowheads="1"/>
          </p:cNvPicPr>
          <p:nvPr>
            <p:ph sz="quarter" idx="2"/>
          </p:nvPr>
        </p:nvPicPr>
        <p:blipFill>
          <a:blip r:embed="rId3" cstate="print"/>
          <a:srcRect/>
          <a:stretch>
            <a:fillRect/>
          </a:stretch>
        </p:blipFill>
        <p:spPr bwMode="auto">
          <a:xfrm>
            <a:off x="683568" y="2276872"/>
            <a:ext cx="3101280" cy="403244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2"/>
          </p:nvPr>
        </p:nvSpPr>
        <p:spPr/>
        <p:txBody>
          <a:bodyPr/>
          <a:lstStyle/>
          <a:p>
            <a:endParaRPr lang="ja-JP" altLang="en-US" dirty="0" smtClean="0"/>
          </a:p>
          <a:p>
            <a:r>
              <a:rPr lang="en-US" altLang="ja-JP" dirty="0" smtClean="0"/>
              <a:t>(</a:t>
            </a:r>
            <a:r>
              <a:rPr lang="ja-JP" altLang="en-US" dirty="0" smtClean="0"/>
              <a:t>「札幌のアイヌ地名を尋ねて」山田秀三著より</a:t>
            </a:r>
            <a:r>
              <a:rPr lang="en-US" altLang="ja-JP" dirty="0" smtClean="0"/>
              <a:t>)</a:t>
            </a:r>
            <a:endParaRPr lang="zh-TW" altLang="en-US" dirty="0"/>
          </a:p>
        </p:txBody>
      </p:sp>
      <p:sp>
        <p:nvSpPr>
          <p:cNvPr id="5" name="文字版面配置區 4"/>
          <p:cNvSpPr>
            <a:spLocks noGrp="1"/>
          </p:cNvSpPr>
          <p:nvPr>
            <p:ph type="body" sz="quarter" idx="1"/>
          </p:nvPr>
        </p:nvSpPr>
        <p:spPr/>
        <p:txBody>
          <a:bodyPr/>
          <a:lstStyle/>
          <a:p>
            <a:endParaRPr lang="zh-TW" altLang="en-US" dirty="0"/>
          </a:p>
        </p:txBody>
      </p:sp>
      <p:sp>
        <p:nvSpPr>
          <p:cNvPr id="6" name="文字版面配置區 5"/>
          <p:cNvSpPr>
            <a:spLocks noGrp="1"/>
          </p:cNvSpPr>
          <p:nvPr>
            <p:ph type="body" sz="quarter" idx="3"/>
          </p:nvPr>
        </p:nvSpPr>
        <p:spPr/>
        <p:txBody>
          <a:bodyPr/>
          <a:lstStyle/>
          <a:p>
            <a:endParaRPr lang="zh-TW" altLang="en-US"/>
          </a:p>
        </p:txBody>
      </p:sp>
      <p:pic>
        <p:nvPicPr>
          <p:cNvPr id="4098" name="Picture 2"/>
          <p:cNvPicPr>
            <a:picLocks noGrp="1" noChangeAspect="1" noChangeArrowheads="1"/>
          </p:cNvPicPr>
          <p:nvPr>
            <p:ph sz="quarter" idx="4"/>
          </p:nvPr>
        </p:nvPicPr>
        <p:blipFill>
          <a:blip r:embed="rId2" cstate="print"/>
          <a:srcRect/>
          <a:stretch>
            <a:fillRect/>
          </a:stretch>
        </p:blipFill>
        <p:spPr bwMode="auto">
          <a:xfrm>
            <a:off x="4139952" y="0"/>
            <a:ext cx="4757580" cy="6858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34082"/>
          </a:xfrm>
        </p:spPr>
        <p:txBody>
          <a:bodyPr>
            <a:normAutofit fontScale="90000"/>
          </a:bodyPr>
          <a:lstStyle/>
          <a:p>
            <a:pPr algn="ctr"/>
            <a:r>
              <a:rPr lang="en-US" altLang="zh-TW" b="1" dirty="0" smtClean="0">
                <a:latin typeface="標楷體" pitchFamily="65" charset="-120"/>
                <a:ea typeface="標楷體" pitchFamily="65" charset="-120"/>
              </a:rPr>
              <a:t/>
            </a:r>
            <a:br>
              <a:rPr lang="en-US" altLang="zh-TW" b="1" dirty="0" smtClean="0">
                <a:latin typeface="標楷體" pitchFamily="65" charset="-120"/>
                <a:ea typeface="標楷體" pitchFamily="65" charset="-120"/>
              </a:rPr>
            </a:br>
            <a:r>
              <a:rPr lang="en-US" altLang="zh-TW" b="1" dirty="0" smtClean="0">
                <a:latin typeface="標楷體" pitchFamily="65" charset="-120"/>
                <a:ea typeface="標楷體" pitchFamily="65" charset="-120"/>
              </a:rPr>
              <a:t/>
            </a:r>
            <a:br>
              <a:rPr lang="en-US" altLang="zh-TW" b="1" dirty="0" smtClean="0">
                <a:latin typeface="標楷體" pitchFamily="65" charset="-120"/>
                <a:ea typeface="標楷體" pitchFamily="65" charset="-120"/>
              </a:rPr>
            </a:br>
            <a:endParaRPr lang="zh-TW" altLang="en-US" b="1" dirty="0">
              <a:latin typeface="標楷體" pitchFamily="65" charset="-120"/>
              <a:ea typeface="標楷體" pitchFamily="65" charset="-120"/>
            </a:endParaRPr>
          </a:p>
        </p:txBody>
      </p:sp>
      <p:graphicFrame>
        <p:nvGraphicFramePr>
          <p:cNvPr id="5" name="內容版面配置區 4"/>
          <p:cNvGraphicFramePr>
            <a:graphicFrameLocks noGrp="1"/>
          </p:cNvGraphicFramePr>
          <p:nvPr>
            <p:ph sz="quarter" idx="1"/>
          </p:nvPr>
        </p:nvGraphicFramePr>
        <p:xfrm>
          <a:off x="251520" y="2276873"/>
          <a:ext cx="8251727" cy="3600400"/>
        </p:xfrm>
        <a:graphic>
          <a:graphicData uri="http://schemas.openxmlformats.org/drawingml/2006/table">
            <a:tbl>
              <a:tblPr firstRow="1" bandRow="1">
                <a:tableStyleId>{5C22544A-7EE6-4342-B048-85BDC9FD1C3A}</a:tableStyleId>
              </a:tblPr>
              <a:tblGrid>
                <a:gridCol w="1368152"/>
                <a:gridCol w="1023641"/>
                <a:gridCol w="1551889"/>
                <a:gridCol w="2317904"/>
                <a:gridCol w="1990141"/>
              </a:tblGrid>
              <a:tr h="761089">
                <a:tc>
                  <a:txBody>
                    <a:bodyPr/>
                    <a:lstStyle/>
                    <a:p>
                      <a:endParaRPr lang="zh-TW" altLang="en-US" dirty="0"/>
                    </a:p>
                  </a:txBody>
                  <a:tcPr/>
                </a:tc>
                <a:tc>
                  <a:txBody>
                    <a:bodyPr/>
                    <a:lstStyle/>
                    <a:p>
                      <a:r>
                        <a:rPr lang="zh-TW" altLang="en-US" dirty="0" smtClean="0"/>
                        <a:t>平取町</a:t>
                      </a:r>
                      <a:endParaRPr lang="zh-TW" altLang="en-US" dirty="0"/>
                    </a:p>
                  </a:txBody>
                  <a:tcPr/>
                </a:tc>
                <a:tc>
                  <a:txBody>
                    <a:bodyPr/>
                    <a:lstStyle/>
                    <a:p>
                      <a:r>
                        <a:rPr lang="zh-TW" altLang="en-US" dirty="0" smtClean="0"/>
                        <a:t>白老町</a:t>
                      </a:r>
                      <a:endParaRPr lang="zh-TW" altLang="en-US" dirty="0"/>
                    </a:p>
                  </a:txBody>
                  <a:tcPr/>
                </a:tc>
                <a:tc>
                  <a:txBody>
                    <a:bodyPr/>
                    <a:lstStyle/>
                    <a:p>
                      <a:r>
                        <a:rPr lang="zh-TW" altLang="en-US" dirty="0" smtClean="0"/>
                        <a:t>阿寒町</a:t>
                      </a:r>
                      <a:endParaRPr lang="zh-TW" altLang="en-US" dirty="0"/>
                    </a:p>
                  </a:txBody>
                  <a:tcPr/>
                </a:tc>
                <a:tc>
                  <a:txBody>
                    <a:bodyPr/>
                    <a:lstStyle/>
                    <a:p>
                      <a:r>
                        <a:rPr lang="zh-TW" altLang="en-US" dirty="0" smtClean="0"/>
                        <a:t>白糠町</a:t>
                      </a:r>
                      <a:endParaRPr lang="zh-TW" altLang="en-US" dirty="0"/>
                    </a:p>
                  </a:txBody>
                  <a:tcPr/>
                </a:tc>
              </a:tr>
              <a:tr h="1876656">
                <a:tc>
                  <a:txBody>
                    <a:bodyPr/>
                    <a:lstStyle/>
                    <a:p>
                      <a:pPr algn="ctr"/>
                      <a:r>
                        <a:rPr lang="zh-TW" altLang="en-US" dirty="0" smtClean="0"/>
                        <a:t>意象</a:t>
                      </a:r>
                      <a:endParaRPr lang="zh-TW" altLang="en-US" dirty="0"/>
                    </a:p>
                  </a:txBody>
                  <a:tcPr/>
                </a:tc>
                <a:tc>
                  <a:txBody>
                    <a:bodyPr/>
                    <a:lstStyle/>
                    <a:p>
                      <a:r>
                        <a:rPr lang="zh-TW" altLang="en-US" dirty="0" smtClean="0"/>
                        <a:t>傳統的</a:t>
                      </a:r>
                      <a:endParaRPr lang="zh-TW" altLang="en-US" dirty="0"/>
                    </a:p>
                  </a:txBody>
                  <a:tcPr/>
                </a:tc>
                <a:tc>
                  <a:txBody>
                    <a:bodyPr/>
                    <a:lstStyle/>
                    <a:p>
                      <a:r>
                        <a:rPr lang="zh-TW" altLang="en-US" dirty="0" smtClean="0"/>
                        <a:t>學術的</a:t>
                      </a:r>
                      <a:endParaRPr lang="zh-TW" altLang="en-US" dirty="0"/>
                    </a:p>
                  </a:txBody>
                  <a:tcPr/>
                </a:tc>
                <a:tc>
                  <a:txBody>
                    <a:bodyPr/>
                    <a:lstStyle/>
                    <a:p>
                      <a:r>
                        <a:rPr lang="en-US" altLang="zh-TW" dirty="0" err="1" smtClean="0"/>
                        <a:t>Hawai</a:t>
                      </a:r>
                      <a:endParaRPr lang="en-US" altLang="zh-TW" dirty="0" smtClean="0"/>
                    </a:p>
                    <a:p>
                      <a:r>
                        <a:rPr lang="zh-TW" altLang="en-US" dirty="0" smtClean="0"/>
                        <a:t>觀光的</a:t>
                      </a:r>
                      <a:endParaRPr lang="en-US" altLang="zh-TW" dirty="0" smtClean="0"/>
                    </a:p>
                    <a:p>
                      <a:r>
                        <a:rPr lang="zh-TW" altLang="en-US" dirty="0" smtClean="0"/>
                        <a:t>創新的</a:t>
                      </a:r>
                      <a:endParaRPr lang="zh-TW" altLang="en-US" dirty="0"/>
                    </a:p>
                  </a:txBody>
                  <a:tcPr/>
                </a:tc>
                <a:tc>
                  <a:txBody>
                    <a:bodyPr/>
                    <a:lstStyle/>
                    <a:p>
                      <a:r>
                        <a:rPr lang="zh-TW" altLang="en-US" dirty="0" smtClean="0"/>
                        <a:t>國際交流</a:t>
                      </a:r>
                      <a:endParaRPr lang="zh-TW" altLang="en-US" dirty="0"/>
                    </a:p>
                  </a:txBody>
                  <a:tcPr/>
                </a:tc>
              </a:tr>
              <a:tr h="962655">
                <a:tc>
                  <a:txBody>
                    <a:bodyPr/>
                    <a:lstStyle/>
                    <a:p>
                      <a:pPr algn="ctr"/>
                      <a:r>
                        <a:rPr lang="zh-TW" altLang="en-US" sz="1200" b="1" dirty="0" smtClean="0">
                          <a:solidFill>
                            <a:srgbClr val="FF0000"/>
                          </a:solidFill>
                          <a:latin typeface="標楷體" pitchFamily="65" charset="-120"/>
                          <a:ea typeface="標楷體" pitchFamily="65" charset="-120"/>
                        </a:rPr>
                        <a:t>估計愛努</a:t>
                      </a:r>
                      <a:endParaRPr lang="en-US" altLang="zh-TW" sz="1200" b="1" dirty="0" smtClean="0">
                        <a:solidFill>
                          <a:srgbClr val="FF0000"/>
                        </a:solidFill>
                        <a:latin typeface="標楷體" pitchFamily="65" charset="-120"/>
                        <a:ea typeface="標楷體" pitchFamily="65" charset="-120"/>
                      </a:endParaRPr>
                    </a:p>
                    <a:p>
                      <a:pPr algn="ctr"/>
                      <a:r>
                        <a:rPr lang="zh-TW" altLang="en-US" sz="1200" b="1" dirty="0" smtClean="0">
                          <a:solidFill>
                            <a:srgbClr val="FF0000"/>
                          </a:solidFill>
                          <a:latin typeface="標楷體" pitchFamily="65" charset="-120"/>
                          <a:ea typeface="標楷體" pitchFamily="65" charset="-120"/>
                        </a:rPr>
                        <a:t>人數</a:t>
                      </a:r>
                      <a:endParaRPr lang="zh-TW" altLang="en-US" sz="1200" b="1" dirty="0">
                        <a:solidFill>
                          <a:srgbClr val="FF0000"/>
                        </a:solidFill>
                        <a:latin typeface="標楷體" pitchFamily="65" charset="-120"/>
                        <a:ea typeface="標楷體" pitchFamily="65" charset="-120"/>
                      </a:endParaRPr>
                    </a:p>
                  </a:txBody>
                  <a:tcPr/>
                </a:tc>
                <a:tc>
                  <a:txBody>
                    <a:bodyPr/>
                    <a:lstStyle/>
                    <a:p>
                      <a:endParaRPr lang="zh-TW" altLang="en-US" dirty="0"/>
                    </a:p>
                  </a:txBody>
                  <a:tcPr/>
                </a:tc>
                <a:tc>
                  <a:txBody>
                    <a:bodyPr/>
                    <a:lstStyle/>
                    <a:p>
                      <a:endParaRPr lang="zh-TW" altLang="en-US" dirty="0"/>
                    </a:p>
                  </a:txBody>
                  <a:tcPr/>
                </a:tc>
                <a:tc>
                  <a:txBody>
                    <a:bodyPr/>
                    <a:lstStyle/>
                    <a:p>
                      <a:endParaRPr lang="zh-TW" altLang="en-US" dirty="0"/>
                    </a:p>
                  </a:txBody>
                  <a:tcPr/>
                </a:tc>
                <a:tc>
                  <a:txBody>
                    <a:bodyPr/>
                    <a:lstStyle/>
                    <a:p>
                      <a:endParaRPr lang="zh-TW" altLang="en-US" dirty="0"/>
                    </a:p>
                  </a:txBody>
                  <a:tcPr/>
                </a:tc>
              </a:tr>
            </a:tbl>
          </a:graphicData>
        </a:graphic>
      </p:graphicFrame>
      <p:sp>
        <p:nvSpPr>
          <p:cNvPr id="8" name="標題 6"/>
          <p:cNvSpPr txBox="1">
            <a:spLocks/>
          </p:cNvSpPr>
          <p:nvPr/>
        </p:nvSpPr>
        <p:spPr>
          <a:xfrm>
            <a:off x="179512" y="274638"/>
            <a:ext cx="8964488" cy="114300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zh-TW" sz="4400" b="1" i="0" u="none" strike="noStrike" kern="1200" cap="none" spc="0" normalizeH="0" baseline="0" noProof="0" dirty="0" smtClean="0">
                <a:ln>
                  <a:noFill/>
                </a:ln>
                <a:solidFill>
                  <a:schemeClr val="tx1"/>
                </a:solidFill>
                <a:effectLst/>
                <a:uLnTx/>
                <a:uFillTx/>
                <a:latin typeface="+mj-lt"/>
                <a:ea typeface="+mj-ea"/>
                <a:cs typeface="+mj-cs"/>
              </a:rPr>
            </a:br>
            <a:r>
              <a:rPr kumimoji="0" lang="zh-TW" altLang="en-US" sz="4400" b="1" i="0" u="none" strike="noStrike" kern="1200" cap="none" spc="0" normalizeH="0" baseline="0" noProof="0" dirty="0" smtClean="0">
                <a:ln>
                  <a:noFill/>
                </a:ln>
                <a:solidFill>
                  <a:schemeClr val="tx1"/>
                </a:solidFill>
                <a:effectLst/>
                <a:uLnTx/>
                <a:uFillTx/>
                <a:latin typeface="+mj-lt"/>
                <a:ea typeface="+mj-ea"/>
                <a:cs typeface="+mj-cs"/>
              </a:rPr>
              <a:t>三、</a:t>
            </a:r>
            <a:r>
              <a:rPr kumimoji="0" lang="ja-JP" altLang="zh-TW" sz="4400" b="1" i="0" u="none" strike="noStrike" kern="1200" cap="none" spc="0" normalizeH="0" baseline="0" noProof="0" dirty="0" smtClean="0">
                <a:ln>
                  <a:noFill/>
                </a:ln>
                <a:solidFill>
                  <a:schemeClr val="tx1"/>
                </a:solidFill>
                <a:effectLst/>
                <a:uLnTx/>
                <a:uFillTx/>
                <a:latin typeface="+mj-lt"/>
                <a:ea typeface="+mj-ea"/>
                <a:cs typeface="+mj-cs"/>
              </a:rPr>
              <a:t>北海道町史不會註明愛努族的人口</a:t>
            </a:r>
            <a:r>
              <a:rPr kumimoji="0" lang="zh-TW" alt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zh-TW" alt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zh-TW"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7384"/>
            <a:ext cx="8568952" cy="1143000"/>
          </a:xfrm>
        </p:spPr>
        <p:txBody>
          <a:bodyPr>
            <a:noAutofit/>
          </a:bodyPr>
          <a:lstStyle/>
          <a:p>
            <a:pPr algn="ctr"/>
            <a:r>
              <a:rPr lang="zh-TW" altLang="zh-TW" sz="3600" b="1" dirty="0" smtClean="0"/>
              <a:t>四、歷史分期</a:t>
            </a:r>
            <a:r>
              <a:rPr lang="en-US" altLang="zh-TW" sz="3600" b="1" dirty="0" smtClean="0"/>
              <a:t>:</a:t>
            </a:r>
            <a:r>
              <a:rPr lang="zh-TW" altLang="en-US" sz="3600" dirty="0" smtClean="0">
                <a:latin typeface="標楷體" pitchFamily="65" charset="-120"/>
                <a:ea typeface="標楷體" pitchFamily="65" charset="-120"/>
              </a:rPr>
              <a:t>日本歷史與愛努族歷史</a:t>
            </a:r>
            <a:r>
              <a:rPr lang="en-US" altLang="zh-TW" sz="3600" b="1" dirty="0" smtClean="0"/>
              <a:t/>
            </a:r>
            <a:br>
              <a:rPr lang="en-US" altLang="zh-TW" sz="3600" b="1" dirty="0" smtClean="0"/>
            </a:br>
            <a:r>
              <a:rPr lang="zh-TW" altLang="zh-TW" sz="3600" b="1" dirty="0" smtClean="0"/>
              <a:t>愛努人歷史出現是江戶時期以後</a:t>
            </a:r>
            <a:endParaRPr lang="zh-TW" altLang="en-US" sz="3600" dirty="0">
              <a:latin typeface="標楷體" pitchFamily="65" charset="-120"/>
              <a:ea typeface="標楷體" pitchFamily="65" charset="-120"/>
            </a:endParaRPr>
          </a:p>
        </p:txBody>
      </p:sp>
      <p:sp>
        <p:nvSpPr>
          <p:cNvPr id="9" name="圓角矩形 8"/>
          <p:cNvSpPr/>
          <p:nvPr/>
        </p:nvSpPr>
        <p:spPr>
          <a:xfrm>
            <a:off x="581527" y="5997786"/>
            <a:ext cx="73448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prstClr val="white"/>
                </a:solidFill>
              </a:rPr>
              <a:t>http://web.joumon.jp.net/blog/2009/11/963.html</a:t>
            </a:r>
            <a:endParaRPr lang="zh-TW" altLang="en-US" dirty="0">
              <a:solidFill>
                <a:prstClr val="white"/>
              </a:solidFill>
            </a:endParaRPr>
          </a:p>
        </p:txBody>
      </p:sp>
      <p:pic>
        <p:nvPicPr>
          <p:cNvPr id="4" name="內容版面配置區 3"/>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899593" y="1052736"/>
            <a:ext cx="6912768" cy="4873625"/>
          </a:xfrm>
        </p:spPr>
      </p:pic>
    </p:spTree>
    <p:extLst>
      <p:ext uri="{BB962C8B-B14F-4D97-AF65-F5344CB8AC3E}">
        <p14:creationId xmlns="" xmlns:p14="http://schemas.microsoft.com/office/powerpoint/2010/main" val="3750341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cstate="print"/>
          <a:srcRect/>
          <a:stretch>
            <a:fillRect/>
          </a:stretch>
        </p:blipFill>
        <p:spPr bwMode="auto">
          <a:xfrm>
            <a:off x="0" y="-806824"/>
            <a:ext cx="9577064" cy="7664824"/>
          </a:xfrm>
          <a:prstGeom prst="rect">
            <a:avLst/>
          </a:prstGeom>
          <a:noFill/>
          <a:ln w="9525">
            <a:noFill/>
            <a:miter lim="800000"/>
            <a:headEnd/>
            <a:tailEnd/>
          </a:ln>
          <a:effectLst/>
        </p:spPr>
      </p:pic>
      <p:cxnSp>
        <p:nvCxnSpPr>
          <p:cNvPr id="6" name="直線單箭頭接點 5"/>
          <p:cNvCxnSpPr/>
          <p:nvPr/>
        </p:nvCxnSpPr>
        <p:spPr>
          <a:xfrm>
            <a:off x="2915816" y="4293096"/>
            <a:ext cx="504056" cy="165618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4211960" y="4365104"/>
            <a:ext cx="288032" cy="14401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2771800" y="6309320"/>
            <a:ext cx="936104" cy="369332"/>
          </a:xfrm>
          <a:prstGeom prst="rect">
            <a:avLst/>
          </a:prstGeom>
          <a:noFill/>
        </p:spPr>
        <p:txBody>
          <a:bodyPr wrap="square" rtlCol="0">
            <a:spAutoFit/>
          </a:bodyPr>
          <a:lstStyle/>
          <a:p>
            <a:r>
              <a:rPr lang="zh-TW" altLang="en-US" b="1" dirty="0" smtClean="0"/>
              <a:t>白老町</a:t>
            </a:r>
            <a:endParaRPr lang="zh-TW" altLang="en-US" b="1" dirty="0"/>
          </a:p>
        </p:txBody>
      </p:sp>
      <p:sp>
        <p:nvSpPr>
          <p:cNvPr id="19" name="矩形 18"/>
          <p:cNvSpPr/>
          <p:nvPr/>
        </p:nvSpPr>
        <p:spPr>
          <a:xfrm>
            <a:off x="3995936" y="6093296"/>
            <a:ext cx="877163" cy="369332"/>
          </a:xfrm>
          <a:prstGeom prst="rect">
            <a:avLst/>
          </a:prstGeom>
        </p:spPr>
        <p:txBody>
          <a:bodyPr wrap="none">
            <a:spAutoFit/>
          </a:bodyPr>
          <a:lstStyle/>
          <a:p>
            <a:r>
              <a:rPr lang="zh-TW" altLang="en-US" b="1" dirty="0" smtClean="0"/>
              <a:t>平取町</a:t>
            </a:r>
            <a:endParaRPr lang="zh-TW" altLang="en-US" b="1" dirty="0"/>
          </a:p>
        </p:txBody>
      </p:sp>
      <p:cxnSp>
        <p:nvCxnSpPr>
          <p:cNvPr id="20" name="直線單箭頭接點 19"/>
          <p:cNvCxnSpPr/>
          <p:nvPr/>
        </p:nvCxnSpPr>
        <p:spPr>
          <a:xfrm>
            <a:off x="6660232" y="3429000"/>
            <a:ext cx="288032" cy="14401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372200" y="5085184"/>
            <a:ext cx="877163" cy="369332"/>
          </a:xfrm>
          <a:prstGeom prst="rect">
            <a:avLst/>
          </a:prstGeom>
        </p:spPr>
        <p:txBody>
          <a:bodyPr wrap="none">
            <a:spAutoFit/>
          </a:bodyPr>
          <a:lstStyle/>
          <a:p>
            <a:r>
              <a:rPr lang="zh-TW" altLang="en-US" b="1" dirty="0" smtClean="0"/>
              <a:t>白糠町</a:t>
            </a:r>
            <a:endParaRPr lang="zh-TW" altLang="en-US" b="1" dirty="0"/>
          </a:p>
        </p:txBody>
      </p:sp>
      <p:cxnSp>
        <p:nvCxnSpPr>
          <p:cNvPr id="22" name="直線單箭頭接點 21"/>
          <p:cNvCxnSpPr/>
          <p:nvPr/>
        </p:nvCxnSpPr>
        <p:spPr>
          <a:xfrm>
            <a:off x="6876256" y="3140968"/>
            <a:ext cx="1512168" cy="151216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8028384" y="5085184"/>
            <a:ext cx="1115616" cy="369332"/>
          </a:xfrm>
          <a:prstGeom prst="rect">
            <a:avLst/>
          </a:prstGeom>
        </p:spPr>
        <p:txBody>
          <a:bodyPr wrap="square">
            <a:spAutoFit/>
          </a:bodyPr>
          <a:lstStyle/>
          <a:p>
            <a:r>
              <a:rPr lang="zh-TW" altLang="en-US" b="1" dirty="0" smtClean="0"/>
              <a:t>阿寒町</a:t>
            </a:r>
            <a:endParaRPr lang="zh-TW" altLang="en-US" b="1" dirty="0"/>
          </a:p>
        </p:txBody>
      </p:sp>
      <p:sp>
        <p:nvSpPr>
          <p:cNvPr id="11" name="標題 1"/>
          <p:cNvSpPr>
            <a:spLocks noGrp="1"/>
          </p:cNvSpPr>
          <p:nvPr>
            <p:ph type="title"/>
          </p:nvPr>
        </p:nvSpPr>
        <p:spPr>
          <a:xfrm>
            <a:off x="251520" y="-243408"/>
            <a:ext cx="8229600" cy="1143000"/>
          </a:xfrm>
        </p:spPr>
        <p:txBody>
          <a:bodyPr>
            <a:normAutofit/>
          </a:bodyPr>
          <a:lstStyle/>
          <a:p>
            <a:r>
              <a:rPr lang="zh-TW" altLang="en-US" b="1" dirty="0" smtClean="0"/>
              <a:t>六、</a:t>
            </a:r>
            <a:r>
              <a:rPr lang="zh-TW" altLang="zh-TW" b="1" dirty="0" smtClean="0"/>
              <a:t>四個町史的呈現的愛努族圖像</a:t>
            </a:r>
            <a:endParaRPr lang="zh-TW"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274638"/>
            <a:ext cx="7467600" cy="1143000"/>
          </a:xfrm>
        </p:spPr>
        <p:txBody>
          <a:bodyPr/>
          <a:lstStyle/>
          <a:p>
            <a:r>
              <a:rPr lang="zh-TW" altLang="en-US" smtClean="0"/>
              <a:t>平取町史</a:t>
            </a:r>
            <a:r>
              <a:rPr lang="en-US" altLang="zh-TW" smtClean="0"/>
              <a:t>/</a:t>
            </a:r>
            <a:r>
              <a:rPr lang="zh-TW" altLang="en-US" smtClean="0"/>
              <a:t>平取町百年史</a:t>
            </a:r>
            <a:endParaRPr lang="zh-TW" altLang="en-US" dirty="0"/>
          </a:p>
        </p:txBody>
      </p:sp>
      <p:pic>
        <p:nvPicPr>
          <p:cNvPr id="5" name="圖片 4" descr="20151002_141101.jpg"/>
          <p:cNvPicPr>
            <a:picLocks noChangeAspect="1"/>
          </p:cNvPicPr>
          <p:nvPr/>
        </p:nvPicPr>
        <p:blipFill>
          <a:blip r:embed="rId2" cstate="print"/>
          <a:srcRect l="12500" t="52269" r="6688" b="5201"/>
          <a:stretch>
            <a:fillRect/>
          </a:stretch>
        </p:blipFill>
        <p:spPr>
          <a:xfrm rot="5400000">
            <a:off x="-574417" y="3534857"/>
            <a:ext cx="4801474" cy="1421408"/>
          </a:xfrm>
          <a:prstGeom prst="rect">
            <a:avLst/>
          </a:prstGeom>
        </p:spPr>
      </p:pic>
      <p:pic>
        <p:nvPicPr>
          <p:cNvPr id="8" name="圖片 7" descr="20151002_142657.jpg"/>
          <p:cNvPicPr>
            <a:picLocks noChangeAspect="1"/>
          </p:cNvPicPr>
          <p:nvPr/>
        </p:nvPicPr>
        <p:blipFill>
          <a:blip r:embed="rId3" cstate="print"/>
          <a:srcRect l="31888" t="6601" r="26375" b="8001"/>
          <a:stretch>
            <a:fillRect/>
          </a:stretch>
        </p:blipFill>
        <p:spPr>
          <a:xfrm rot="5400000">
            <a:off x="3381611" y="1914147"/>
            <a:ext cx="3852000" cy="44334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274638"/>
            <a:ext cx="7467600" cy="1143000"/>
          </a:xfrm>
        </p:spPr>
        <p:txBody>
          <a:bodyPr>
            <a:normAutofit/>
          </a:bodyPr>
          <a:lstStyle/>
          <a:p>
            <a:r>
              <a:rPr lang="zh-TW" altLang="en-US" sz="4000" b="1" dirty="0" smtClean="0"/>
              <a:t>文章目錄  </a:t>
            </a:r>
            <a:endParaRPr lang="zh-TW" altLang="en-US" sz="4000" b="1" dirty="0"/>
          </a:p>
        </p:txBody>
      </p:sp>
      <p:sp>
        <p:nvSpPr>
          <p:cNvPr id="3" name="內容版面配置區 2"/>
          <p:cNvSpPr>
            <a:spLocks noGrp="1"/>
          </p:cNvSpPr>
          <p:nvPr>
            <p:ph sz="quarter" idx="4294967295"/>
          </p:nvPr>
        </p:nvSpPr>
        <p:spPr>
          <a:xfrm>
            <a:off x="0" y="1600200"/>
            <a:ext cx="9036496" cy="4873625"/>
          </a:xfrm>
        </p:spPr>
        <p:txBody>
          <a:bodyPr>
            <a:normAutofit fontScale="92500" lnSpcReduction="10000"/>
          </a:bodyPr>
          <a:lstStyle/>
          <a:p>
            <a:r>
              <a:rPr lang="zh-TW" altLang="en-US" dirty="0" smtClean="0"/>
              <a:t>一、</a:t>
            </a:r>
            <a:r>
              <a:rPr lang="zh-TW" altLang="zh-TW" b="1" dirty="0" smtClean="0"/>
              <a:t>前言</a:t>
            </a:r>
            <a:endParaRPr lang="en-US" altLang="zh-TW" dirty="0" smtClean="0"/>
          </a:p>
          <a:p>
            <a:r>
              <a:rPr lang="zh-TW" altLang="zh-TW" b="1" dirty="0" smtClean="0"/>
              <a:t>二、北海道町誌與町史跟在日本本州各地的差異</a:t>
            </a:r>
            <a:endParaRPr lang="en-US" altLang="zh-TW" b="1" dirty="0" smtClean="0"/>
          </a:p>
          <a:p>
            <a:r>
              <a:rPr lang="ja-JP" altLang="zh-TW" b="1" dirty="0" smtClean="0"/>
              <a:t>三、北海道町史不會註明愛努族的人口</a:t>
            </a:r>
            <a:endParaRPr lang="zh-TW" altLang="zh-TW" b="1" dirty="0" smtClean="0"/>
          </a:p>
          <a:p>
            <a:r>
              <a:rPr lang="zh-TW" altLang="zh-TW" b="1" dirty="0" smtClean="0"/>
              <a:t>四、町史的歷史分期跟日本本地不同北海道愛努人歷史出現是江戶時期以後</a:t>
            </a:r>
            <a:endParaRPr lang="zh-TW" altLang="zh-TW" dirty="0" smtClean="0"/>
          </a:p>
          <a:p>
            <a:r>
              <a:rPr lang="zh-TW" altLang="zh-TW" b="1" dirty="0" smtClean="0"/>
              <a:t>五、鄉土館中和博物館中的愛努圖像</a:t>
            </a:r>
            <a:endParaRPr lang="zh-TW" altLang="zh-TW" dirty="0" smtClean="0"/>
          </a:p>
          <a:p>
            <a:r>
              <a:rPr lang="zh-TW" altLang="zh-TW" b="1" dirty="0" smtClean="0"/>
              <a:t>六、四個町史的呈現的愛努族圖像</a:t>
            </a:r>
            <a:endParaRPr lang="zh-TW" altLang="zh-TW" dirty="0" smtClean="0"/>
          </a:p>
          <a:p>
            <a:r>
              <a:rPr lang="zh-TW" altLang="zh-TW" b="1" dirty="0" smtClean="0"/>
              <a:t>七、教科書中的愛努圖像</a:t>
            </a:r>
            <a:r>
              <a:rPr lang="en-US" altLang="zh-TW" b="1" dirty="0" smtClean="0"/>
              <a:t>:</a:t>
            </a:r>
            <a:r>
              <a:rPr lang="zh-TW" altLang="zh-TW" b="1" dirty="0" smtClean="0"/>
              <a:t>從被歧視到愛努協會主動出擊</a:t>
            </a:r>
            <a:endParaRPr lang="zh-TW" altLang="zh-TW" dirty="0" smtClean="0"/>
          </a:p>
          <a:p>
            <a:r>
              <a:rPr lang="zh-TW" altLang="zh-TW" b="1" dirty="0" smtClean="0"/>
              <a:t>八、結語</a:t>
            </a:r>
            <a:endParaRPr lang="zh-TW" altLang="zh-TW" dirty="0" smtClean="0"/>
          </a:p>
          <a:p>
            <a:endParaRPr lang="zh-TW" altLang="zh-TW"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ja-JP" altLang="en-US" sz="3600" dirty="0" smtClean="0">
                <a:latin typeface="標楷體" pitchFamily="65" charset="-120"/>
                <a:ea typeface="標楷體" pitchFamily="65" charset="-120"/>
              </a:rPr>
              <a:t>ジョン・バチェラー</a:t>
            </a:r>
            <a:endParaRPr lang="zh-TW" altLang="en-US" sz="3600" dirty="0">
              <a:latin typeface="標楷體" pitchFamily="65" charset="-120"/>
              <a:ea typeface="標楷體" pitchFamily="65" charset="-120"/>
            </a:endParaRPr>
          </a:p>
        </p:txBody>
      </p:sp>
      <p:sp>
        <p:nvSpPr>
          <p:cNvPr id="10" name="內容版面配置區 9"/>
          <p:cNvSpPr>
            <a:spLocks noGrp="1"/>
          </p:cNvSpPr>
          <p:nvPr>
            <p:ph sz="quarter" idx="4"/>
          </p:nvPr>
        </p:nvSpPr>
        <p:spPr>
          <a:xfrm>
            <a:off x="3635896" y="2135088"/>
            <a:ext cx="4824536" cy="3886200"/>
          </a:xfrm>
        </p:spPr>
        <p:txBody>
          <a:bodyPr>
            <a:normAutofit fontScale="70000" lnSpcReduction="20000"/>
          </a:bodyPr>
          <a:lstStyle/>
          <a:p>
            <a:pPr marL="0" indent="0">
              <a:buNone/>
            </a:pPr>
            <a:r>
              <a:rPr lang="en-US" altLang="zh-TW" dirty="0"/>
              <a:t>John </a:t>
            </a:r>
            <a:r>
              <a:rPr lang="en-US" altLang="zh-TW" dirty="0" err="1"/>
              <a:t>Batchelor</a:t>
            </a:r>
            <a:r>
              <a:rPr lang="zh-TW" altLang="en-US" dirty="0"/>
              <a:t>，</a:t>
            </a:r>
            <a:r>
              <a:rPr lang="en-US" altLang="zh-TW" dirty="0"/>
              <a:t>( 1854</a:t>
            </a:r>
            <a:r>
              <a:rPr lang="zh-TW" altLang="en-US" dirty="0"/>
              <a:t>年</a:t>
            </a:r>
            <a:r>
              <a:rPr lang="en-US" altLang="zh-TW" dirty="0"/>
              <a:t>3</a:t>
            </a:r>
            <a:r>
              <a:rPr lang="zh-TW" altLang="en-US" dirty="0"/>
              <a:t>月</a:t>
            </a:r>
            <a:r>
              <a:rPr lang="en-US" altLang="zh-TW" dirty="0"/>
              <a:t>20</a:t>
            </a:r>
            <a:r>
              <a:rPr lang="zh-TW" altLang="en-US" dirty="0"/>
              <a:t>日</a:t>
            </a:r>
            <a:r>
              <a:rPr lang="en-US" altLang="zh-TW" dirty="0"/>
              <a:t>-1944</a:t>
            </a:r>
            <a:r>
              <a:rPr lang="zh-TW" altLang="en-US" dirty="0"/>
              <a:t>年</a:t>
            </a:r>
            <a:r>
              <a:rPr lang="en-US" altLang="zh-TW" dirty="0"/>
              <a:t>4</a:t>
            </a:r>
            <a:r>
              <a:rPr lang="zh-TW" altLang="en-US" dirty="0"/>
              <a:t>月</a:t>
            </a:r>
            <a:r>
              <a:rPr lang="en-US" altLang="zh-TW" dirty="0"/>
              <a:t>2</a:t>
            </a:r>
            <a:r>
              <a:rPr lang="zh-TW" altLang="en-US" dirty="0"/>
              <a:t>日</a:t>
            </a:r>
            <a:r>
              <a:rPr lang="en-US" altLang="zh-TW" dirty="0"/>
              <a:t>)</a:t>
            </a:r>
          </a:p>
          <a:p>
            <a:pPr marL="0" indent="0">
              <a:buNone/>
            </a:pPr>
            <a:endParaRPr lang="en-US" altLang="zh-TW" dirty="0"/>
          </a:p>
          <a:p>
            <a:pPr marL="0" indent="0">
              <a:buNone/>
            </a:pPr>
            <a:r>
              <a:rPr lang="zh-TW" altLang="en-US" dirty="0"/>
              <a:t>人稱愛努之父的</a:t>
            </a:r>
            <a:r>
              <a:rPr lang="en-US" altLang="zh-TW" dirty="0"/>
              <a:t>John </a:t>
            </a:r>
            <a:r>
              <a:rPr lang="en-US" altLang="zh-TW" dirty="0" err="1"/>
              <a:t>Batchelor</a:t>
            </a:r>
            <a:r>
              <a:rPr lang="zh-TW" altLang="en-US" dirty="0"/>
              <a:t>，出生於英國，最初的職業為園丁，但因為透過在印度傳教的傳教師，而湧起了想在東洋傳道的念頭。於是進入了英國海外傳道會，</a:t>
            </a:r>
            <a:r>
              <a:rPr lang="en-US" altLang="zh-TW" dirty="0"/>
              <a:t>1876</a:t>
            </a:r>
            <a:r>
              <a:rPr lang="zh-TW" altLang="en-US" dirty="0"/>
              <a:t>年進入香港聖保羅學院。在香港因身體健康受損，於是</a:t>
            </a:r>
            <a:r>
              <a:rPr lang="en-US" altLang="zh-TW" dirty="0"/>
              <a:t>1877</a:t>
            </a:r>
            <a:r>
              <a:rPr lang="zh-TW" altLang="en-US" dirty="0"/>
              <a:t>年來到函館休養，在函館傳道中時，知道愛努族的存在，於是立志要向愛努族傳道。</a:t>
            </a:r>
            <a:r>
              <a:rPr lang="en-US" altLang="zh-TW" dirty="0"/>
              <a:t>1879</a:t>
            </a:r>
            <a:r>
              <a:rPr lang="zh-TW" altLang="en-US" dirty="0"/>
              <a:t>年以函館為傳道中心。</a:t>
            </a:r>
            <a:r>
              <a:rPr lang="en-US" altLang="zh-TW" dirty="0"/>
              <a:t>1879</a:t>
            </a:r>
            <a:r>
              <a:rPr lang="zh-TW" altLang="en-US" dirty="0"/>
              <a:t>年住在平取町愛努族長老家學習愛努語。</a:t>
            </a:r>
            <a:r>
              <a:rPr lang="en-US" altLang="zh-TW" dirty="0"/>
              <a:t>1885</a:t>
            </a:r>
            <a:r>
              <a:rPr lang="zh-TW" altLang="en-US" dirty="0"/>
              <a:t>年，設立以愛努族為對象的基督教學校。</a:t>
            </a:r>
            <a:r>
              <a:rPr lang="en-US" altLang="zh-TW" dirty="0"/>
              <a:t>1892</a:t>
            </a:r>
            <a:r>
              <a:rPr lang="zh-TW" altLang="en-US" dirty="0"/>
              <a:t>年，開設以愛努族為對象的免費愛努療養院。</a:t>
            </a:r>
            <a:r>
              <a:rPr lang="en-US" altLang="zh-TW" dirty="0"/>
              <a:t>1917</a:t>
            </a:r>
            <a:r>
              <a:rPr lang="zh-TW" altLang="en-US" dirty="0"/>
              <a:t>年，協力編撰愛努語字典。</a:t>
            </a:r>
            <a:r>
              <a:rPr lang="en-US" altLang="zh-TW" dirty="0"/>
              <a:t>1922</a:t>
            </a:r>
            <a:r>
              <a:rPr lang="zh-TW" altLang="en-US" dirty="0"/>
              <a:t>年因關心愛努族教育，而設立愛努族保護學院。</a:t>
            </a:r>
            <a:r>
              <a:rPr lang="en-US" altLang="zh-TW" dirty="0"/>
              <a:t>1941</a:t>
            </a:r>
            <a:r>
              <a:rPr lang="zh-TW" altLang="en-US" dirty="0"/>
              <a:t>年，太平洋戰爭開始，因為身為敵國，故被強迫歸國。</a:t>
            </a:r>
            <a:r>
              <a:rPr lang="en-US" altLang="zh-TW" dirty="0"/>
              <a:t>1944</a:t>
            </a:r>
            <a:r>
              <a:rPr lang="zh-TW" altLang="en-US" dirty="0"/>
              <a:t>年，結束一生。</a:t>
            </a:r>
          </a:p>
          <a:p>
            <a:pPr marL="0" indent="0">
              <a:buNone/>
            </a:pPr>
            <a:endParaRPr lang="zh-TW" altLang="en-US" dirty="0"/>
          </a:p>
        </p:txBody>
      </p:sp>
      <p:sp>
        <p:nvSpPr>
          <p:cNvPr id="9" name="圓角矩形 8"/>
          <p:cNvSpPr/>
          <p:nvPr/>
        </p:nvSpPr>
        <p:spPr>
          <a:xfrm>
            <a:off x="581527" y="5997786"/>
            <a:ext cx="73448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prstClr val="white"/>
                </a:solidFill>
              </a:rPr>
              <a:t>https://ja.wikipedia.org/wiki/%E3%82%B8%E3%83%A7%E3%83%B3%E3%83%BB%E3%83%90%E3%83%81%E3%82%A7%E3%83%A9%E3%83%BC</a:t>
            </a:r>
            <a:endParaRPr lang="zh-TW" altLang="en-US" dirty="0">
              <a:solidFill>
                <a:prstClr val="white"/>
              </a:solidFill>
            </a:endParaRPr>
          </a:p>
        </p:txBody>
      </p:sp>
      <p:pic>
        <p:nvPicPr>
          <p:cNvPr id="4" name="內容版面配置區 3"/>
          <p:cNvPicPr>
            <a:picLocks noGrp="1" noChangeAspect="1"/>
          </p:cNvPicPr>
          <p:nvPr>
            <p:ph sz="quarter" idx="2"/>
          </p:nvPr>
        </p:nvPicPr>
        <p:blipFill>
          <a:blip r:embed="rId2" cstate="print">
            <a:extLst>
              <a:ext uri="{28A0092B-C50C-407E-A947-70E740481C1C}">
                <a14:useLocalDpi xmlns="" xmlns:a14="http://schemas.microsoft.com/office/drawing/2010/main" val="0"/>
              </a:ext>
            </a:extLst>
          </a:blip>
          <a:stretch>
            <a:fillRect/>
          </a:stretch>
        </p:blipFill>
        <p:spPr>
          <a:xfrm>
            <a:off x="592710" y="2060848"/>
            <a:ext cx="2838345" cy="3888432"/>
          </a:xfrm>
        </p:spPr>
      </p:pic>
    </p:spTree>
    <p:extLst>
      <p:ext uri="{BB962C8B-B14F-4D97-AF65-F5344CB8AC3E}">
        <p14:creationId xmlns="" xmlns:p14="http://schemas.microsoft.com/office/powerpoint/2010/main" val="1662772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765175"/>
            <a:ext cx="7451725" cy="611188"/>
          </a:xfrm>
          <a:ln>
            <a:noFill/>
          </a:ln>
        </p:spPr>
        <p:style>
          <a:lnRef idx="3">
            <a:schemeClr val="lt1"/>
          </a:lnRef>
          <a:fillRef idx="1">
            <a:schemeClr val="accent1"/>
          </a:fillRef>
          <a:effectRef idx="1">
            <a:schemeClr val="accent1"/>
          </a:effectRef>
          <a:fontRef idx="minor">
            <a:schemeClr val="lt1"/>
          </a:fontRef>
        </p:style>
        <p:txBody>
          <a:bodyPr anchor="ctr">
            <a:normAutofit fontScale="90000"/>
          </a:bodyPr>
          <a:lstStyle/>
          <a:p>
            <a:pPr algn="ctr"/>
            <a:r>
              <a:rPr lang="zh-TW" altLang="en-US" dirty="0" smtClean="0"/>
              <a:t>平取町百年史</a:t>
            </a:r>
            <a:endParaRPr lang="zh-TW" altLang="en-US" dirty="0"/>
          </a:p>
        </p:txBody>
      </p:sp>
      <p:pic>
        <p:nvPicPr>
          <p:cNvPr id="6" name="圖片 5" descr="20151002_141101.jpg"/>
          <p:cNvPicPr>
            <a:picLocks noChangeAspect="1"/>
          </p:cNvPicPr>
          <p:nvPr/>
        </p:nvPicPr>
        <p:blipFill>
          <a:blip r:embed="rId2" cstate="print"/>
          <a:srcRect l="12500" t="4068" r="6688" b="39225"/>
          <a:stretch>
            <a:fillRect/>
          </a:stretch>
        </p:blipFill>
        <p:spPr>
          <a:xfrm rot="5400000">
            <a:off x="394063" y="3139496"/>
            <a:ext cx="4752000" cy="1875680"/>
          </a:xfrm>
          <a:prstGeom prst="rect">
            <a:avLst/>
          </a:prstGeom>
        </p:spPr>
      </p:pic>
      <p:pic>
        <p:nvPicPr>
          <p:cNvPr id="7" name="圖片 6" descr="20151002_142630.jpg"/>
          <p:cNvPicPr>
            <a:picLocks noChangeAspect="1"/>
          </p:cNvPicPr>
          <p:nvPr/>
        </p:nvPicPr>
        <p:blipFill>
          <a:blip r:embed="rId3" cstate="print">
            <a:lum bright="-20000"/>
          </a:blip>
          <a:srcRect l="12500" t="13600" r="21650" b="12201"/>
          <a:stretch>
            <a:fillRect/>
          </a:stretch>
        </p:blipFill>
        <p:spPr>
          <a:xfrm rot="5400000">
            <a:off x="3438046" y="2570853"/>
            <a:ext cx="4752000" cy="30119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44450"/>
            <a:ext cx="7467600" cy="666750"/>
          </a:xfrm>
        </p:spPr>
        <p:txBody>
          <a:bodyPr>
            <a:normAutofit fontScale="90000"/>
          </a:bodyPr>
          <a:lstStyle/>
          <a:p>
            <a:pPr algn="ctr"/>
            <a:r>
              <a:rPr lang="zh-TW" altLang="en-US" dirty="0" smtClean="0"/>
              <a:t>白糠町史</a:t>
            </a:r>
            <a:endParaRPr lang="zh-TW" altLang="en-US" dirty="0"/>
          </a:p>
        </p:txBody>
      </p:sp>
      <p:pic>
        <p:nvPicPr>
          <p:cNvPr id="7" name="圖片 6" descr="20151002_152932.jpg"/>
          <p:cNvPicPr>
            <a:picLocks noChangeAspect="1"/>
          </p:cNvPicPr>
          <p:nvPr/>
        </p:nvPicPr>
        <p:blipFill>
          <a:blip r:embed="rId2" cstate="print"/>
          <a:srcRect l="25588" t="9401" r="16925" b="15000"/>
          <a:stretch>
            <a:fillRect/>
          </a:stretch>
        </p:blipFill>
        <p:spPr>
          <a:xfrm rot="5400000">
            <a:off x="3161502" y="2319746"/>
            <a:ext cx="4752000" cy="3515180"/>
          </a:xfrm>
          <a:prstGeom prst="rect">
            <a:avLst/>
          </a:prstGeom>
        </p:spPr>
      </p:pic>
      <p:pic>
        <p:nvPicPr>
          <p:cNvPr id="8" name="圖片 7" descr="20151002_153045.jpg"/>
          <p:cNvPicPr>
            <a:picLocks noChangeAspect="1"/>
          </p:cNvPicPr>
          <p:nvPr/>
        </p:nvPicPr>
        <p:blipFill>
          <a:blip r:embed="rId3" cstate="print"/>
          <a:srcRect l="13710" t="23517" r="9904" b="26084"/>
          <a:stretch>
            <a:fillRect/>
          </a:stretch>
        </p:blipFill>
        <p:spPr>
          <a:xfrm rot="5400000">
            <a:off x="42158" y="3170841"/>
            <a:ext cx="4788000" cy="177698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274638"/>
            <a:ext cx="7451725" cy="612775"/>
          </a:xfrm>
          <a:ln>
            <a:noFill/>
          </a:ln>
        </p:spPr>
        <p:style>
          <a:lnRef idx="3">
            <a:schemeClr val="lt1"/>
          </a:lnRef>
          <a:fillRef idx="1">
            <a:schemeClr val="accent1"/>
          </a:fillRef>
          <a:effectRef idx="1">
            <a:schemeClr val="accent1"/>
          </a:effectRef>
          <a:fontRef idx="minor">
            <a:schemeClr val="lt1"/>
          </a:fontRef>
        </p:style>
        <p:txBody>
          <a:bodyPr anchor="ctr">
            <a:normAutofit fontScale="90000"/>
          </a:bodyPr>
          <a:lstStyle/>
          <a:p>
            <a:pPr algn="ctr"/>
            <a:r>
              <a:rPr lang="zh-TW" altLang="en-US" dirty="0" smtClean="0"/>
              <a:t>白糠町史</a:t>
            </a:r>
            <a:r>
              <a:rPr lang="en-US" altLang="zh-TW" dirty="0" smtClean="0"/>
              <a:t>(</a:t>
            </a:r>
            <a:r>
              <a:rPr lang="zh-TW" altLang="en-US" dirty="0" smtClean="0"/>
              <a:t>上</a:t>
            </a:r>
            <a:r>
              <a:rPr lang="en-US" altLang="zh-TW" dirty="0" smtClean="0"/>
              <a:t>)(</a:t>
            </a:r>
            <a:r>
              <a:rPr lang="zh-TW" altLang="en-US" dirty="0" smtClean="0"/>
              <a:t>下</a:t>
            </a:r>
            <a:r>
              <a:rPr lang="en-US" altLang="zh-TW" dirty="0" smtClean="0"/>
              <a:t>)</a:t>
            </a:r>
            <a:endParaRPr lang="zh-TW" altLang="en-US" dirty="0"/>
          </a:p>
        </p:txBody>
      </p:sp>
      <p:pic>
        <p:nvPicPr>
          <p:cNvPr id="5" name="圖片 4" descr="20151002_141020.jpg"/>
          <p:cNvPicPr>
            <a:picLocks noChangeAspect="1"/>
          </p:cNvPicPr>
          <p:nvPr/>
        </p:nvPicPr>
        <p:blipFill>
          <a:blip r:embed="rId2" cstate="print"/>
          <a:srcRect l="21650" t="20601" r="5113"/>
          <a:stretch>
            <a:fillRect/>
          </a:stretch>
        </p:blipFill>
        <p:spPr>
          <a:xfrm rot="5400000">
            <a:off x="295837" y="2448579"/>
            <a:ext cx="4571348" cy="2787774"/>
          </a:xfrm>
          <a:prstGeom prst="rect">
            <a:avLst/>
          </a:prstGeom>
        </p:spPr>
      </p:pic>
      <p:pic>
        <p:nvPicPr>
          <p:cNvPr id="6" name="圖片 5" descr="20151002_142735.jpg"/>
          <p:cNvPicPr>
            <a:picLocks noChangeAspect="1"/>
          </p:cNvPicPr>
          <p:nvPr/>
        </p:nvPicPr>
        <p:blipFill>
          <a:blip r:embed="rId3" cstate="print">
            <a:lum bright="-10000" contrast="20000"/>
          </a:blip>
          <a:srcRect l="32410" r="22709"/>
          <a:stretch>
            <a:fillRect/>
          </a:stretch>
        </p:blipFill>
        <p:spPr>
          <a:xfrm rot="5400000">
            <a:off x="4743737" y="953007"/>
            <a:ext cx="2492896" cy="3124402"/>
          </a:xfrm>
          <a:prstGeom prst="rect">
            <a:avLst/>
          </a:prstGeom>
        </p:spPr>
      </p:pic>
      <p:pic>
        <p:nvPicPr>
          <p:cNvPr id="7" name="圖片 6" descr="20151002_142755.jpg"/>
          <p:cNvPicPr>
            <a:picLocks noChangeAspect="1"/>
          </p:cNvPicPr>
          <p:nvPr/>
        </p:nvPicPr>
        <p:blipFill>
          <a:blip r:embed="rId4" cstate="print"/>
          <a:srcRect l="31114" r="22216"/>
          <a:stretch>
            <a:fillRect/>
          </a:stretch>
        </p:blipFill>
        <p:spPr>
          <a:xfrm rot="5400000">
            <a:off x="4665983" y="3739007"/>
            <a:ext cx="2592288" cy="312440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098" name="Picture 2" descr="D:\USER\Downloads\10629636_970908642952717_2886910802562828546_n.jpg"/>
          <p:cNvPicPr>
            <a:picLocks noGrp="1" noChangeAspect="1" noChangeArrowheads="1"/>
          </p:cNvPicPr>
          <p:nvPr>
            <p:ph sz="quarter" idx="1"/>
          </p:nvPr>
        </p:nvPicPr>
        <p:blipFill>
          <a:blip r:embed="rId2" cstate="print"/>
          <a:srcRect/>
          <a:stretch>
            <a:fillRect/>
          </a:stretch>
        </p:blipFill>
        <p:spPr bwMode="auto">
          <a:xfrm>
            <a:off x="467544" y="1554708"/>
            <a:ext cx="6771456" cy="451430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074" name="Picture 2" descr="D:\USER\Downloads\11041567_970908832952698_5947858348953613196_n.jpg"/>
          <p:cNvPicPr>
            <a:picLocks noGrp="1" noChangeAspect="1" noChangeArrowheads="1"/>
          </p:cNvPicPr>
          <p:nvPr>
            <p:ph sz="quarter" idx="1"/>
          </p:nvPr>
        </p:nvPicPr>
        <p:blipFill>
          <a:blip r:embed="rId2" cstate="print"/>
          <a:srcRect/>
          <a:stretch>
            <a:fillRect/>
          </a:stretch>
        </p:blipFill>
        <p:spPr bwMode="auto">
          <a:xfrm>
            <a:off x="611560" y="1556792"/>
            <a:ext cx="6768330" cy="451222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274638"/>
            <a:ext cx="7467600" cy="633412"/>
          </a:xfrm>
        </p:spPr>
        <p:txBody>
          <a:bodyPr>
            <a:normAutofit fontScale="90000"/>
          </a:bodyPr>
          <a:lstStyle/>
          <a:p>
            <a:r>
              <a:rPr lang="zh-TW" altLang="en-US" b="1" dirty="0" smtClean="0"/>
              <a:t>阿寒町史</a:t>
            </a:r>
            <a:endParaRPr lang="zh-TW" altLang="en-US" b="1" dirty="0"/>
          </a:p>
        </p:txBody>
      </p:sp>
      <p:pic>
        <p:nvPicPr>
          <p:cNvPr id="6" name="圖片 5" descr="20151002_141038.jpg"/>
          <p:cNvPicPr>
            <a:picLocks noChangeAspect="1"/>
          </p:cNvPicPr>
          <p:nvPr/>
        </p:nvPicPr>
        <p:blipFill>
          <a:blip r:embed="rId2" cstate="print"/>
          <a:srcRect l="12500" t="52401" r="4326" b="2800"/>
          <a:stretch>
            <a:fillRect/>
          </a:stretch>
        </p:blipFill>
        <p:spPr>
          <a:xfrm rot="5400000">
            <a:off x="-87886" y="3485139"/>
            <a:ext cx="4500000" cy="1363387"/>
          </a:xfrm>
          <a:prstGeom prst="rect">
            <a:avLst/>
          </a:prstGeom>
        </p:spPr>
      </p:pic>
      <p:pic>
        <p:nvPicPr>
          <p:cNvPr id="7" name="圖片 6" descr="20151002_142852.jpg"/>
          <p:cNvPicPr>
            <a:picLocks noChangeAspect="1"/>
          </p:cNvPicPr>
          <p:nvPr/>
        </p:nvPicPr>
        <p:blipFill>
          <a:blip r:embed="rId3" cstate="print"/>
          <a:srcRect l="30312" t="17801" r="20863" b="13601"/>
          <a:stretch>
            <a:fillRect/>
          </a:stretch>
        </p:blipFill>
        <p:spPr>
          <a:xfrm rot="5400000">
            <a:off x="3352085" y="2425110"/>
            <a:ext cx="4500000" cy="355645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20151002_141038.jpg"/>
          <p:cNvPicPr>
            <a:picLocks noChangeAspect="1"/>
          </p:cNvPicPr>
          <p:nvPr/>
        </p:nvPicPr>
        <p:blipFill>
          <a:blip r:embed="rId2" cstate="print"/>
          <a:srcRect l="12500" t="17801" r="5113" b="44400"/>
          <a:stretch>
            <a:fillRect/>
          </a:stretch>
        </p:blipFill>
        <p:spPr>
          <a:xfrm rot="5400000">
            <a:off x="-812698" y="2999631"/>
            <a:ext cx="4860000" cy="1254242"/>
          </a:xfrm>
          <a:prstGeom prst="rect">
            <a:avLst/>
          </a:prstGeom>
        </p:spPr>
      </p:pic>
      <p:pic>
        <p:nvPicPr>
          <p:cNvPr id="4" name="圖片 3" descr="20151002_142910.jpg"/>
          <p:cNvPicPr>
            <a:picLocks noChangeAspect="1"/>
          </p:cNvPicPr>
          <p:nvPr/>
        </p:nvPicPr>
        <p:blipFill>
          <a:blip r:embed="rId3" cstate="print"/>
          <a:srcRect l="39763" t="3801" r="18500" b="3801"/>
          <a:stretch>
            <a:fillRect/>
          </a:stretch>
        </p:blipFill>
        <p:spPr>
          <a:xfrm rot="5400000">
            <a:off x="3301610" y="1026982"/>
            <a:ext cx="4320000" cy="53796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zh-TW" altLang="en-US" sz="3600" dirty="0" smtClean="0">
                <a:latin typeface="標楷體" pitchFamily="65" charset="-120"/>
                <a:ea typeface="標楷體" pitchFamily="65" charset="-120"/>
              </a:rPr>
              <a:t>前田正名</a:t>
            </a:r>
            <a:endParaRPr lang="zh-TW" altLang="en-US" sz="3600" dirty="0">
              <a:latin typeface="標楷體" pitchFamily="65" charset="-120"/>
              <a:ea typeface="標楷體" pitchFamily="65" charset="-120"/>
            </a:endParaRPr>
          </a:p>
        </p:txBody>
      </p:sp>
      <p:sp>
        <p:nvSpPr>
          <p:cNvPr id="10" name="內容版面配置區 9"/>
          <p:cNvSpPr>
            <a:spLocks noGrp="1"/>
          </p:cNvSpPr>
          <p:nvPr>
            <p:ph sz="quarter" idx="4"/>
          </p:nvPr>
        </p:nvSpPr>
        <p:spPr>
          <a:xfrm>
            <a:off x="3635896" y="1700808"/>
            <a:ext cx="4824536" cy="4248472"/>
          </a:xfrm>
        </p:spPr>
        <p:txBody>
          <a:bodyPr>
            <a:normAutofit fontScale="47500" lnSpcReduction="20000"/>
          </a:bodyPr>
          <a:lstStyle/>
          <a:p>
            <a:pPr>
              <a:buNone/>
            </a:pPr>
            <a:r>
              <a:rPr lang="zh-TW" altLang="zh-TW" sz="2500" dirty="0" smtClean="0"/>
              <a:t>前田正名</a:t>
            </a:r>
            <a:r>
              <a:rPr lang="en-US" altLang="zh-TW" sz="2500" dirty="0" smtClean="0"/>
              <a:t>(1850</a:t>
            </a:r>
            <a:r>
              <a:rPr lang="zh-TW" altLang="en-US" sz="2500" dirty="0" smtClean="0"/>
              <a:t>年</a:t>
            </a:r>
            <a:r>
              <a:rPr lang="en-US" altLang="zh-TW" sz="2500" dirty="0" smtClean="0"/>
              <a:t>4</a:t>
            </a:r>
            <a:r>
              <a:rPr lang="zh-TW" altLang="en-US" sz="2500" dirty="0" smtClean="0"/>
              <a:t>月</a:t>
            </a:r>
            <a:r>
              <a:rPr lang="en-US" altLang="zh-TW" sz="2500" dirty="0" smtClean="0"/>
              <a:t>23</a:t>
            </a:r>
            <a:r>
              <a:rPr lang="zh-TW" altLang="en-US" sz="2500" dirty="0" smtClean="0"/>
              <a:t>日</a:t>
            </a:r>
            <a:r>
              <a:rPr lang="zh-TW" altLang="zh-TW" sz="2500" dirty="0" smtClean="0"/>
              <a:t>～</a:t>
            </a:r>
            <a:r>
              <a:rPr lang="en-US" altLang="zh-TW" sz="2500" dirty="0" smtClean="0"/>
              <a:t>1921</a:t>
            </a:r>
            <a:r>
              <a:rPr lang="zh-TW" altLang="en-US" sz="2500" dirty="0" smtClean="0"/>
              <a:t>年</a:t>
            </a:r>
            <a:r>
              <a:rPr lang="en-US" altLang="zh-TW" sz="2500" dirty="0" smtClean="0"/>
              <a:t>8</a:t>
            </a:r>
            <a:r>
              <a:rPr lang="zh-TW" altLang="en-US" sz="2500" dirty="0" smtClean="0"/>
              <a:t>月</a:t>
            </a:r>
            <a:r>
              <a:rPr lang="en-US" altLang="zh-TW" sz="2500" dirty="0" smtClean="0"/>
              <a:t>11</a:t>
            </a:r>
            <a:r>
              <a:rPr lang="zh-TW" altLang="en-US" sz="2500" dirty="0" smtClean="0"/>
              <a:t>日</a:t>
            </a:r>
            <a:r>
              <a:rPr lang="en-US" altLang="zh-TW" sz="2500" dirty="0" smtClean="0"/>
              <a:t>)</a:t>
            </a:r>
            <a:r>
              <a:rPr lang="zh-TW" altLang="zh-TW" sz="2500" dirty="0" smtClean="0"/>
              <a:t>。 </a:t>
            </a:r>
          </a:p>
          <a:p>
            <a:r>
              <a:rPr lang="en-US" altLang="zh-TW" sz="2500" dirty="0" smtClean="0"/>
              <a:t>1850</a:t>
            </a:r>
            <a:r>
              <a:rPr lang="zh-TW" altLang="zh-TW" sz="2500" dirty="0" smtClean="0"/>
              <a:t>年誕生於鹿兒島</a:t>
            </a:r>
            <a:r>
              <a:rPr lang="zh-TW" altLang="en-US" sz="2500" dirty="0" smtClean="0"/>
              <a:t>。</a:t>
            </a:r>
            <a:endParaRPr lang="en-US" altLang="zh-TW" sz="2500" dirty="0" smtClean="0"/>
          </a:p>
          <a:p>
            <a:r>
              <a:rPr lang="en-US" altLang="zh-TW" sz="2500" dirty="0" smtClean="0"/>
              <a:t>1866</a:t>
            </a:r>
            <a:r>
              <a:rPr lang="zh-TW" altLang="zh-TW" sz="2500" dirty="0" smtClean="0"/>
              <a:t>年加入薩長同盟的密使，從坂本龍馬手上獲得短刀。</a:t>
            </a:r>
          </a:p>
          <a:p>
            <a:r>
              <a:rPr lang="en-US" altLang="zh-TW" sz="2500" dirty="0" smtClean="0"/>
              <a:t>1868</a:t>
            </a:r>
            <a:r>
              <a:rPr lang="zh-TW" altLang="zh-TW" sz="2500" dirty="0" smtClean="0"/>
              <a:t>年出版『和英字典』</a:t>
            </a:r>
            <a:r>
              <a:rPr lang="zh-TW" altLang="en-US" sz="2500" dirty="0" smtClean="0"/>
              <a:t>。</a:t>
            </a:r>
            <a:endParaRPr lang="en-US" altLang="zh-TW" sz="2500" dirty="0" smtClean="0"/>
          </a:p>
          <a:p>
            <a:r>
              <a:rPr lang="en-US" altLang="zh-TW" sz="2500" dirty="0" smtClean="0"/>
              <a:t>1869</a:t>
            </a:r>
            <a:r>
              <a:rPr lang="zh-TW" altLang="zh-TW" sz="2500" dirty="0" smtClean="0"/>
              <a:t>年留學巴黎，留學時遇到普法戰爭</a:t>
            </a:r>
            <a:r>
              <a:rPr lang="zh-TW" altLang="en-US" sz="2500" dirty="0" smtClean="0"/>
              <a:t>，</a:t>
            </a:r>
            <a:r>
              <a:rPr lang="en-US" altLang="zh-TW" sz="2500" dirty="0" smtClean="0"/>
              <a:t>1876</a:t>
            </a:r>
            <a:r>
              <a:rPr lang="zh-TW" altLang="zh-TW" sz="2500" dirty="0" smtClean="0"/>
              <a:t>年歸國</a:t>
            </a:r>
            <a:r>
              <a:rPr lang="zh-TW" altLang="en-US" sz="2500" dirty="0" smtClean="0"/>
              <a:t>。</a:t>
            </a:r>
            <a:endParaRPr lang="en-US" altLang="zh-TW" sz="2500" dirty="0" smtClean="0"/>
          </a:p>
          <a:p>
            <a:r>
              <a:rPr lang="en-US" altLang="zh-TW" sz="2500" dirty="0" smtClean="0"/>
              <a:t>1877</a:t>
            </a:r>
            <a:r>
              <a:rPr lang="zh-TW" altLang="zh-TW" sz="2500" dirty="0" smtClean="0"/>
              <a:t>年開設三田育種場</a:t>
            </a:r>
            <a:r>
              <a:rPr lang="zh-TW" altLang="en-US" sz="2500" dirty="0" smtClean="0"/>
              <a:t>。</a:t>
            </a:r>
            <a:endParaRPr lang="en-US" altLang="zh-TW" sz="2500" dirty="0" smtClean="0"/>
          </a:p>
          <a:p>
            <a:r>
              <a:rPr lang="en-US" altLang="zh-TW" sz="2500" dirty="0" smtClean="0"/>
              <a:t>1878</a:t>
            </a:r>
            <a:r>
              <a:rPr lang="zh-TW" altLang="zh-TW" sz="2500" dirty="0" smtClean="0"/>
              <a:t>年擔任巴黎萬國博覽事務館長。</a:t>
            </a:r>
          </a:p>
          <a:p>
            <a:r>
              <a:rPr lang="en-US" altLang="zh-TW" sz="2500" dirty="0" smtClean="0"/>
              <a:t>1879</a:t>
            </a:r>
            <a:r>
              <a:rPr lang="zh-TW" altLang="zh-TW" sz="2500" dirty="0" smtClean="0"/>
              <a:t>年寫下『直接貿易意見一斑』草案</a:t>
            </a:r>
            <a:r>
              <a:rPr lang="zh-TW" altLang="en-US" sz="2500" dirty="0" smtClean="0"/>
              <a:t>。</a:t>
            </a:r>
            <a:endParaRPr lang="en-US" altLang="zh-TW" sz="2500" dirty="0" smtClean="0"/>
          </a:p>
          <a:p>
            <a:r>
              <a:rPr lang="en-US" altLang="zh-TW" sz="2500" dirty="0" smtClean="0"/>
              <a:t>1881</a:t>
            </a:r>
            <a:r>
              <a:rPr lang="zh-TW" altLang="zh-TW" sz="2500" dirty="0" smtClean="0"/>
              <a:t>年，成為大藏省及農商務省的大書記官，而後成為理事官，在職中調查國內產業的現狀，為了殖産興業寫下了共</a:t>
            </a:r>
            <a:r>
              <a:rPr lang="en-US" altLang="zh-TW" sz="2500" dirty="0" smtClean="0"/>
              <a:t>30</a:t>
            </a:r>
            <a:r>
              <a:rPr lang="zh-TW" altLang="zh-TW" sz="2500" dirty="0" smtClean="0"/>
              <a:t>卷的「興業意見」報告書，其中提出為了養成民族資本，有必要設置日本興業銀行。</a:t>
            </a:r>
          </a:p>
          <a:p>
            <a:r>
              <a:rPr lang="en-US" altLang="zh-TW" sz="2500" dirty="0" smtClean="0"/>
              <a:t>1888</a:t>
            </a:r>
            <a:r>
              <a:rPr lang="zh-TW" altLang="zh-TW" sz="2500" dirty="0" smtClean="0"/>
              <a:t>年擔任山梨縣的縣長</a:t>
            </a:r>
            <a:r>
              <a:rPr lang="zh-TW" altLang="en-US" sz="2500" dirty="0" smtClean="0"/>
              <a:t>，為期一年</a:t>
            </a:r>
            <a:endParaRPr lang="en-US" altLang="zh-TW" sz="2500" dirty="0" smtClean="0"/>
          </a:p>
          <a:p>
            <a:r>
              <a:rPr lang="en-US" altLang="zh-TW" sz="2500" dirty="0" smtClean="0"/>
              <a:t>1889</a:t>
            </a:r>
            <a:r>
              <a:rPr lang="zh-TW" altLang="zh-TW" sz="2500" dirty="0" smtClean="0"/>
              <a:t>年擔任農商務省農務局長，同時並兼任東京農林学校長。</a:t>
            </a:r>
            <a:endParaRPr lang="en-US" altLang="zh-TW" sz="2500" dirty="0" smtClean="0"/>
          </a:p>
          <a:p>
            <a:r>
              <a:rPr lang="en-US" altLang="zh-TW" sz="2500" dirty="0" smtClean="0"/>
              <a:t>1890</a:t>
            </a:r>
            <a:r>
              <a:rPr lang="zh-TW" altLang="zh-TW" sz="2500" dirty="0" smtClean="0"/>
              <a:t>年擔任貴族院勅選議員。</a:t>
            </a:r>
            <a:endParaRPr lang="en-US" altLang="zh-TW" sz="2500" dirty="0" smtClean="0"/>
          </a:p>
          <a:p>
            <a:r>
              <a:rPr lang="en-US" altLang="zh-TW" sz="2500" dirty="0" smtClean="0"/>
              <a:t>1898</a:t>
            </a:r>
            <a:r>
              <a:rPr lang="zh-TW" altLang="zh-TW" sz="2500" dirty="0" smtClean="0"/>
              <a:t>年在北海道釧路市創設第一間造紙公司，前田製紙合資會社。</a:t>
            </a:r>
            <a:endParaRPr lang="en-US" altLang="zh-TW" sz="2500" dirty="0" smtClean="0"/>
          </a:p>
          <a:p>
            <a:r>
              <a:rPr lang="en-US" altLang="zh-TW" sz="2500" dirty="0" smtClean="0"/>
              <a:t>1904</a:t>
            </a:r>
            <a:r>
              <a:rPr lang="zh-TW" altLang="zh-TW" sz="2500" dirty="0" smtClean="0"/>
              <a:t>年第二次擔任貴族院勅選議員。</a:t>
            </a:r>
            <a:endParaRPr lang="en-US" altLang="zh-TW" sz="2500" dirty="0" smtClean="0"/>
          </a:p>
          <a:p>
            <a:r>
              <a:rPr lang="en-US" altLang="zh-TW" sz="2500" dirty="0" smtClean="0"/>
              <a:t>1907</a:t>
            </a:r>
            <a:r>
              <a:rPr lang="zh-TW" altLang="zh-TW" sz="2500" dirty="0" smtClean="0"/>
              <a:t>年在阿寒湖畔建築家屋。並與武富善吉設立釧路銀行，對北海道東部的開發有相當大的貢獻。</a:t>
            </a:r>
            <a:endParaRPr lang="en-US" altLang="zh-TW" sz="2500" dirty="0" smtClean="0"/>
          </a:p>
          <a:p>
            <a:r>
              <a:rPr lang="en-US" altLang="zh-TW" sz="2500" dirty="0" smtClean="0"/>
              <a:t>1921</a:t>
            </a:r>
            <a:r>
              <a:rPr lang="zh-TW" altLang="zh-TW" sz="2500" dirty="0" smtClean="0"/>
              <a:t>年逝去時被封為男爵。</a:t>
            </a:r>
          </a:p>
          <a:p>
            <a:pPr marL="0" indent="0">
              <a:buNone/>
            </a:pPr>
            <a:endParaRPr lang="zh-TW" altLang="en-US" dirty="0"/>
          </a:p>
        </p:txBody>
      </p:sp>
      <p:sp>
        <p:nvSpPr>
          <p:cNvPr id="9" name="圓角矩形 8"/>
          <p:cNvSpPr/>
          <p:nvPr/>
        </p:nvSpPr>
        <p:spPr>
          <a:xfrm>
            <a:off x="581527" y="5997786"/>
            <a:ext cx="73448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prstClr val="white"/>
                </a:solidFill>
              </a:rPr>
              <a:t>https://ja.wikipedia.org/wiki/%E5%89%8D%E7%94%B0%E6%AD%A3%E5%90%8D</a:t>
            </a:r>
            <a:endParaRPr lang="zh-TW" altLang="en-US" dirty="0">
              <a:solidFill>
                <a:prstClr val="white"/>
              </a:solidFill>
            </a:endParaRPr>
          </a:p>
        </p:txBody>
      </p:sp>
      <p:pic>
        <p:nvPicPr>
          <p:cNvPr id="1026" name="Picture 2" descr="C:\Users\sony\Desktop\北海道\MAEDA_Masana.jpg"/>
          <p:cNvPicPr>
            <a:picLocks noGrp="1" noChangeAspect="1" noChangeArrowheads="1"/>
          </p:cNvPicPr>
          <p:nvPr>
            <p:ph sz="quarter" idx="2"/>
          </p:nvPr>
        </p:nvPicPr>
        <p:blipFill>
          <a:blip r:embed="rId2" cstate="print"/>
          <a:srcRect/>
          <a:stretch>
            <a:fillRect/>
          </a:stretch>
        </p:blipFill>
        <p:spPr bwMode="auto">
          <a:xfrm>
            <a:off x="395536" y="1700808"/>
            <a:ext cx="2808312" cy="4032447"/>
          </a:xfrm>
          <a:prstGeom prst="rect">
            <a:avLst/>
          </a:prstGeom>
          <a:noFill/>
        </p:spPr>
      </p:pic>
    </p:spTree>
    <p:extLst>
      <p:ext uri="{BB962C8B-B14F-4D97-AF65-F5344CB8AC3E}">
        <p14:creationId xmlns="" xmlns:p14="http://schemas.microsoft.com/office/powerpoint/2010/main" val="1662772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smtClean="0"/>
              <a:t>前田光子</a:t>
            </a:r>
            <a:endParaRPr lang="zh-TW" altLang="en-US" dirty="0"/>
          </a:p>
        </p:txBody>
      </p:sp>
      <p:pic>
        <p:nvPicPr>
          <p:cNvPr id="4" name="圖片 3"/>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004048" y="1556792"/>
            <a:ext cx="2762656" cy="372569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dirty="0" smtClean="0"/>
              <a:t>2007</a:t>
            </a:r>
            <a:r>
              <a:rPr lang="zh-TW" altLang="en-US" dirty="0" smtClean="0"/>
              <a:t>年</a:t>
            </a:r>
            <a:r>
              <a:rPr lang="en-US" altLang="zh-TW" dirty="0" smtClean="0"/>
              <a:t>10</a:t>
            </a:r>
            <a:r>
              <a:rPr lang="zh-TW" altLang="en-US" dirty="0" smtClean="0"/>
              <a:t>月</a:t>
            </a:r>
            <a:r>
              <a:rPr lang="en-US" altLang="zh-TW" dirty="0" smtClean="0"/>
              <a:t>18</a:t>
            </a:r>
            <a:r>
              <a:rPr lang="zh-TW" altLang="en-US" dirty="0" smtClean="0"/>
              <a:t>日政大</a:t>
            </a:r>
            <a:r>
              <a:rPr lang="en-US" altLang="zh-TW" dirty="0" smtClean="0"/>
              <a:t>/</a:t>
            </a:r>
            <a:r>
              <a:rPr lang="zh-TW" altLang="en-US" dirty="0" smtClean="0"/>
              <a:t>北海道簽約</a:t>
            </a:r>
            <a:endParaRPr lang="zh-TW" altLang="en-US" dirty="0"/>
          </a:p>
        </p:txBody>
      </p:sp>
      <p:pic>
        <p:nvPicPr>
          <p:cNvPr id="6" name="Picture 2"/>
          <p:cNvPicPr>
            <a:picLocks noGrp="1" noChangeAspect="1" noChangeArrowheads="1"/>
          </p:cNvPicPr>
          <p:nvPr>
            <p:ph idx="1"/>
          </p:nvPr>
        </p:nvPicPr>
        <p:blipFill>
          <a:blip r:embed="rId2" cstate="print"/>
          <a:srcRect l="50493" t="14301" r="21748" b="19550"/>
          <a:stretch>
            <a:fillRect/>
          </a:stretch>
        </p:blipFill>
        <p:spPr bwMode="auto">
          <a:xfrm>
            <a:off x="5220072" y="1556792"/>
            <a:ext cx="3376518" cy="5040560"/>
          </a:xfrm>
          <a:prstGeom prst="rect">
            <a:avLst/>
          </a:prstGeom>
          <a:noFill/>
          <a:ln w="9525">
            <a:noFill/>
            <a:miter lim="800000"/>
            <a:headEnd/>
            <a:tailEnd/>
          </a:ln>
        </p:spPr>
      </p:pic>
      <p:pic>
        <p:nvPicPr>
          <p:cNvPr id="1026" name="Picture 2" descr="D:\USER\Downloads\12179745_1038778119487026_834506756_n.jpg"/>
          <p:cNvPicPr>
            <a:picLocks noChangeAspect="1" noChangeArrowheads="1"/>
          </p:cNvPicPr>
          <p:nvPr/>
        </p:nvPicPr>
        <p:blipFill>
          <a:blip r:embed="rId3" cstate="print"/>
          <a:srcRect/>
          <a:stretch>
            <a:fillRect/>
          </a:stretch>
        </p:blipFill>
        <p:spPr bwMode="auto">
          <a:xfrm>
            <a:off x="323528" y="4653136"/>
            <a:ext cx="4392488" cy="1913803"/>
          </a:xfrm>
          <a:prstGeom prst="rect">
            <a:avLst/>
          </a:prstGeom>
          <a:noFill/>
        </p:spPr>
      </p:pic>
      <p:pic>
        <p:nvPicPr>
          <p:cNvPr id="1027" name="Picture 3" descr="D:\USER\Downloads\12179186_1038778116153693_707048871_n.jpg"/>
          <p:cNvPicPr>
            <a:picLocks noChangeAspect="1" noChangeArrowheads="1"/>
          </p:cNvPicPr>
          <p:nvPr/>
        </p:nvPicPr>
        <p:blipFill>
          <a:blip r:embed="rId4" cstate="print"/>
          <a:srcRect/>
          <a:stretch>
            <a:fillRect/>
          </a:stretch>
        </p:blipFill>
        <p:spPr bwMode="auto">
          <a:xfrm>
            <a:off x="467544" y="1484784"/>
            <a:ext cx="4104456" cy="266429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274638"/>
            <a:ext cx="7467600" cy="561975"/>
          </a:xfrm>
        </p:spPr>
        <p:txBody>
          <a:bodyPr>
            <a:noAutofit/>
          </a:bodyPr>
          <a:lstStyle/>
          <a:p>
            <a:r>
              <a:rPr lang="zh-TW" altLang="en-US" sz="4000" b="1" dirty="0" smtClean="0"/>
              <a:t>白老町史</a:t>
            </a:r>
            <a:endParaRPr lang="zh-TW" altLang="en-US" sz="4000" b="1" dirty="0"/>
          </a:p>
        </p:txBody>
      </p:sp>
      <p:pic>
        <p:nvPicPr>
          <p:cNvPr id="5" name="圖片 4" descr="20151002_141134.jpg"/>
          <p:cNvPicPr>
            <a:picLocks noChangeAspect="1"/>
          </p:cNvPicPr>
          <p:nvPr/>
        </p:nvPicPr>
        <p:blipFill>
          <a:blip r:embed="rId2" cstate="print"/>
          <a:srcRect l="24013" t="2401" r="54725" b="10801"/>
          <a:stretch>
            <a:fillRect/>
          </a:stretch>
        </p:blipFill>
        <p:spPr>
          <a:xfrm>
            <a:off x="899592" y="1737312"/>
            <a:ext cx="1959677" cy="4500000"/>
          </a:xfrm>
          <a:prstGeom prst="rect">
            <a:avLst/>
          </a:prstGeom>
        </p:spPr>
      </p:pic>
      <p:pic>
        <p:nvPicPr>
          <p:cNvPr id="8" name="圖片 7" descr="20151002_142946.jpg"/>
          <p:cNvPicPr>
            <a:picLocks noChangeAspect="1"/>
          </p:cNvPicPr>
          <p:nvPr/>
        </p:nvPicPr>
        <p:blipFill>
          <a:blip r:embed="rId3" cstate="print"/>
          <a:srcRect l="38188" t="3801" r="21650" b="17800"/>
          <a:stretch>
            <a:fillRect/>
          </a:stretch>
        </p:blipFill>
        <p:spPr>
          <a:xfrm rot="5400000">
            <a:off x="3547148" y="1828580"/>
            <a:ext cx="4065432" cy="4464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特色一  町民憲章</a:t>
            </a:r>
            <a:r>
              <a:rPr lang="en-US" altLang="zh-TW" dirty="0" smtClean="0"/>
              <a:t>(</a:t>
            </a:r>
            <a:r>
              <a:rPr lang="zh-TW" altLang="en-US" dirty="0" smtClean="0"/>
              <a:t>以白老町為例</a:t>
            </a:r>
            <a:r>
              <a:rPr lang="en-US" altLang="zh-TW" dirty="0" smtClean="0"/>
              <a:t>)</a:t>
            </a:r>
            <a:endParaRPr lang="zh-TW" altLang="en-US" dirty="0"/>
          </a:p>
        </p:txBody>
      </p:sp>
      <p:graphicFrame>
        <p:nvGraphicFramePr>
          <p:cNvPr id="4" name="內容版面配置區 3"/>
          <p:cNvGraphicFramePr>
            <a:graphicFrameLocks noGrp="1"/>
          </p:cNvGraphicFramePr>
          <p:nvPr>
            <p:ph sz="quarter" idx="1"/>
          </p:nvPr>
        </p:nvGraphicFramePr>
        <p:xfrm>
          <a:off x="971600" y="1628800"/>
          <a:ext cx="7272808" cy="4481781"/>
        </p:xfrm>
        <a:graphic>
          <a:graphicData uri="http://schemas.openxmlformats.org/drawingml/2006/table">
            <a:tbl>
              <a:tblPr firstRow="1" bandRow="1">
                <a:tableStyleId>{5C22544A-7EE6-4342-B048-85BDC9FD1C3A}</a:tableStyleId>
              </a:tblPr>
              <a:tblGrid>
                <a:gridCol w="7272808"/>
              </a:tblGrid>
              <a:tr h="824181">
                <a:tc>
                  <a:txBody>
                    <a:bodyPr/>
                    <a:lstStyle/>
                    <a:p>
                      <a:r>
                        <a:rPr lang="zh-TW" altLang="en-US" dirty="0" smtClean="0"/>
                        <a:t>                町民憲章   </a:t>
                      </a:r>
                      <a:r>
                        <a:rPr lang="en-US" altLang="zh-TW" dirty="0" smtClean="0"/>
                        <a:t>(</a:t>
                      </a:r>
                      <a:r>
                        <a:rPr lang="zh-TW" altLang="en-US" dirty="0" smtClean="0"/>
                        <a:t>中文版</a:t>
                      </a:r>
                      <a:r>
                        <a:rPr lang="en-US" altLang="zh-TW" dirty="0" smtClean="0"/>
                        <a:t>)</a:t>
                      </a:r>
                      <a:endParaRPr lang="zh-TW" altLang="en-US" dirty="0"/>
                    </a:p>
                  </a:txBody>
                  <a:tcPr/>
                </a:tc>
              </a:tr>
              <a:tr h="2969899">
                <a:tc>
                  <a:txBody>
                    <a:bodyPr/>
                    <a:lstStyle/>
                    <a:p>
                      <a:r>
                        <a:rPr kumimoji="0" lang="zh-TW" altLang="zh-TW" sz="1800" kern="1200" dirty="0" smtClean="0">
                          <a:solidFill>
                            <a:schemeClr val="dk1"/>
                          </a:solidFill>
                          <a:latin typeface="+mn-lt"/>
                          <a:ea typeface="+mn-ea"/>
                          <a:cs typeface="+mn-cs"/>
                        </a:rPr>
                        <a:t>前章：</a:t>
                      </a:r>
                      <a:endParaRPr kumimoji="0" lang="en-US" altLang="zh-TW" sz="1800" kern="1200" dirty="0" smtClean="0">
                        <a:solidFill>
                          <a:schemeClr val="dk1"/>
                        </a:solidFill>
                        <a:latin typeface="+mn-lt"/>
                        <a:ea typeface="+mn-ea"/>
                        <a:cs typeface="+mn-cs"/>
                      </a:endParaRPr>
                    </a:p>
                    <a:p>
                      <a:r>
                        <a:rPr kumimoji="0" lang="zh-TW" altLang="zh-TW" sz="1800" kern="1200" dirty="0" smtClean="0">
                          <a:solidFill>
                            <a:schemeClr val="dk1"/>
                          </a:solidFill>
                          <a:latin typeface="+mn-lt"/>
                          <a:ea typeface="+mn-ea"/>
                          <a:cs typeface="+mn-cs"/>
                        </a:rPr>
                        <a:t>我們是擁有古老的歷史及廣大的自然且盡其所能的發展白老的町民。</a:t>
                      </a:r>
                      <a:endParaRPr kumimoji="0" lang="en-US" altLang="zh-TW" sz="1800" kern="1200" dirty="0" smtClean="0">
                        <a:solidFill>
                          <a:schemeClr val="dk1"/>
                        </a:solidFill>
                        <a:latin typeface="+mn-lt"/>
                        <a:ea typeface="+mn-ea"/>
                        <a:cs typeface="+mn-cs"/>
                      </a:endParaRPr>
                    </a:p>
                    <a:p>
                      <a:endParaRPr kumimoji="0" lang="en-US" altLang="zh-TW" sz="1800" kern="1200" dirty="0" smtClean="0">
                        <a:solidFill>
                          <a:schemeClr val="dk1"/>
                        </a:solidFill>
                        <a:latin typeface="+mn-lt"/>
                        <a:ea typeface="+mn-ea"/>
                        <a:cs typeface="+mn-cs"/>
                      </a:endParaRPr>
                    </a:p>
                    <a:p>
                      <a:r>
                        <a:rPr kumimoji="0" lang="zh-TW" altLang="zh-TW" sz="1800" kern="1200" dirty="0" smtClean="0">
                          <a:solidFill>
                            <a:schemeClr val="dk1"/>
                          </a:solidFill>
                          <a:latin typeface="+mn-lt"/>
                          <a:ea typeface="+mn-ea"/>
                          <a:cs typeface="+mn-cs"/>
                        </a:rPr>
                        <a:t>因，我們期望著鄉土的繁榮，彼此能幸福，故在此訂立町民憲章。</a:t>
                      </a:r>
                    </a:p>
                    <a:p>
                      <a:pPr lvl="0"/>
                      <a:r>
                        <a:rPr kumimoji="0" lang="zh-TW" altLang="zh-TW" sz="1800" kern="1200" dirty="0" smtClean="0">
                          <a:solidFill>
                            <a:schemeClr val="dk1"/>
                          </a:solidFill>
                          <a:latin typeface="+mn-lt"/>
                          <a:ea typeface="+mn-ea"/>
                          <a:cs typeface="+mn-cs"/>
                        </a:rPr>
                        <a:t>創造出人人都能健康地工作，充滿朝氣的城鎮。</a:t>
                      </a:r>
                    </a:p>
                    <a:p>
                      <a:pPr lvl="0"/>
                      <a:endParaRPr kumimoji="0" lang="en-US" altLang="zh-TW" sz="1800" kern="1200" dirty="0" smtClean="0">
                        <a:solidFill>
                          <a:schemeClr val="dk1"/>
                        </a:solidFill>
                        <a:latin typeface="+mn-lt"/>
                        <a:ea typeface="+mn-ea"/>
                        <a:cs typeface="+mn-cs"/>
                      </a:endParaRPr>
                    </a:p>
                    <a:p>
                      <a:pPr lvl="0"/>
                      <a:r>
                        <a:rPr kumimoji="0" lang="zh-TW" altLang="zh-TW" sz="1800" kern="1200" dirty="0" smtClean="0">
                          <a:solidFill>
                            <a:schemeClr val="dk1"/>
                          </a:solidFill>
                          <a:latin typeface="+mn-lt"/>
                          <a:ea typeface="+mn-ea"/>
                          <a:cs typeface="+mn-cs"/>
                        </a:rPr>
                        <a:t>培養此城鎮的文學教養並提高其人文文化。</a:t>
                      </a:r>
                    </a:p>
                    <a:p>
                      <a:pPr lvl="0"/>
                      <a:endParaRPr kumimoji="0" lang="en-US" altLang="zh-TW" sz="1800" kern="1200" dirty="0" smtClean="0">
                        <a:solidFill>
                          <a:schemeClr val="dk1"/>
                        </a:solidFill>
                        <a:latin typeface="+mn-lt"/>
                        <a:ea typeface="+mn-ea"/>
                        <a:cs typeface="+mn-cs"/>
                      </a:endParaRPr>
                    </a:p>
                    <a:p>
                      <a:pPr lvl="0"/>
                      <a:r>
                        <a:rPr kumimoji="0" lang="zh-TW" altLang="zh-TW" sz="1800" kern="1200" dirty="0" smtClean="0">
                          <a:solidFill>
                            <a:schemeClr val="dk1"/>
                          </a:solidFill>
                          <a:latin typeface="+mn-lt"/>
                          <a:ea typeface="+mn-ea"/>
                          <a:cs typeface="+mn-cs"/>
                        </a:rPr>
                        <a:t>創造出能守法，能關懷彼此，適合居住的生活環境。</a:t>
                      </a:r>
                    </a:p>
                    <a:p>
                      <a:pPr lvl="0"/>
                      <a:endParaRPr kumimoji="0" lang="en-US" altLang="zh-TW" sz="1800" kern="1200" dirty="0" smtClean="0">
                        <a:solidFill>
                          <a:schemeClr val="dk1"/>
                        </a:solidFill>
                        <a:latin typeface="+mn-lt"/>
                        <a:ea typeface="+mn-ea"/>
                        <a:cs typeface="+mn-cs"/>
                      </a:endParaRPr>
                    </a:p>
                    <a:p>
                      <a:pPr lvl="0"/>
                      <a:r>
                        <a:rPr kumimoji="0" lang="zh-TW" altLang="zh-TW" sz="1800" kern="1200" dirty="0" smtClean="0">
                          <a:solidFill>
                            <a:schemeClr val="dk1"/>
                          </a:solidFill>
                          <a:latin typeface="+mn-lt"/>
                          <a:ea typeface="+mn-ea"/>
                          <a:cs typeface="+mn-cs"/>
                        </a:rPr>
                        <a:t>種植綠色植物，並美化街道，創造出漂亮的小鎮。</a:t>
                      </a:r>
                    </a:p>
                    <a:p>
                      <a:pPr lvl="0"/>
                      <a:endParaRPr kumimoji="0" lang="en-US" altLang="zh-TW" sz="1800" kern="1200" dirty="0" smtClean="0">
                        <a:solidFill>
                          <a:schemeClr val="dk1"/>
                        </a:solidFill>
                        <a:latin typeface="+mn-lt"/>
                        <a:ea typeface="+mn-ea"/>
                        <a:cs typeface="+mn-cs"/>
                      </a:endParaRPr>
                    </a:p>
                    <a:p>
                      <a:pPr lvl="0"/>
                      <a:r>
                        <a:rPr kumimoji="0" lang="zh-TW" altLang="zh-TW" sz="1800" kern="1200" dirty="0" smtClean="0">
                          <a:solidFill>
                            <a:schemeClr val="dk1"/>
                          </a:solidFill>
                          <a:latin typeface="+mn-lt"/>
                          <a:ea typeface="+mn-ea"/>
                          <a:cs typeface="+mn-cs"/>
                        </a:rPr>
                        <a:t>關心年長者，培育青少年，創造出永續的城鎮。</a:t>
                      </a:r>
                      <a:endParaRPr lang="zh-TW" altLang="en-US" dirty="0"/>
                    </a:p>
                  </a:txBody>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274638"/>
            <a:ext cx="7451725" cy="612775"/>
          </a:xfrm>
          <a:ln>
            <a:noFill/>
          </a:ln>
        </p:spPr>
        <p:style>
          <a:lnRef idx="3">
            <a:schemeClr val="lt1"/>
          </a:lnRef>
          <a:fillRef idx="1">
            <a:schemeClr val="accent1"/>
          </a:fillRef>
          <a:effectRef idx="1">
            <a:schemeClr val="accent1"/>
          </a:effectRef>
          <a:fontRef idx="minor">
            <a:schemeClr val="lt1"/>
          </a:fontRef>
        </p:style>
        <p:txBody>
          <a:bodyPr anchor="ctr">
            <a:normAutofit/>
          </a:bodyPr>
          <a:lstStyle/>
          <a:p>
            <a:pPr algn="ctr"/>
            <a:r>
              <a:rPr lang="zh-TW" altLang="en-US" sz="3200" dirty="0" smtClean="0"/>
              <a:t>新百老史</a:t>
            </a:r>
            <a:r>
              <a:rPr lang="en-US" altLang="zh-TW" sz="3200" dirty="0" smtClean="0"/>
              <a:t>(</a:t>
            </a:r>
            <a:r>
              <a:rPr lang="zh-TW" altLang="en-US" sz="3200" dirty="0" smtClean="0"/>
              <a:t>上下</a:t>
            </a:r>
            <a:r>
              <a:rPr lang="en-US" altLang="zh-TW" sz="3200" dirty="0" smtClean="0"/>
              <a:t>)</a:t>
            </a:r>
            <a:endParaRPr lang="zh-TW" altLang="en-US" sz="3200" dirty="0"/>
          </a:p>
        </p:txBody>
      </p:sp>
      <p:pic>
        <p:nvPicPr>
          <p:cNvPr id="3" name="圖片 2" descr="20151002_143034.jpg"/>
          <p:cNvPicPr>
            <a:picLocks noChangeAspect="1"/>
          </p:cNvPicPr>
          <p:nvPr/>
        </p:nvPicPr>
        <p:blipFill>
          <a:blip r:embed="rId2" cstate="print"/>
          <a:srcRect l="24735" t="9517" r="25268" b="10684"/>
          <a:stretch>
            <a:fillRect/>
          </a:stretch>
        </p:blipFill>
        <p:spPr>
          <a:xfrm rot="5400000">
            <a:off x="5073085" y="1049766"/>
            <a:ext cx="2526221" cy="2808311"/>
          </a:xfrm>
          <a:prstGeom prst="rect">
            <a:avLst/>
          </a:prstGeom>
        </p:spPr>
      </p:pic>
      <p:pic>
        <p:nvPicPr>
          <p:cNvPr id="4" name="圖片 3" descr="20151002_143011.jpg"/>
          <p:cNvPicPr>
            <a:picLocks noChangeAspect="1"/>
          </p:cNvPicPr>
          <p:nvPr/>
        </p:nvPicPr>
        <p:blipFill>
          <a:blip r:embed="rId3" cstate="print"/>
          <a:srcRect l="34250" t="16401" r="21036" b="16400"/>
          <a:stretch>
            <a:fillRect/>
          </a:stretch>
        </p:blipFill>
        <p:spPr>
          <a:xfrm rot="5400000">
            <a:off x="4945001" y="3776392"/>
            <a:ext cx="2782700" cy="2808000"/>
          </a:xfrm>
          <a:prstGeom prst="rect">
            <a:avLst/>
          </a:prstGeom>
        </p:spPr>
      </p:pic>
      <p:pic>
        <p:nvPicPr>
          <p:cNvPr id="6" name="圖片 5" descr="20151002_153444.jpg"/>
          <p:cNvPicPr>
            <a:picLocks noChangeAspect="1"/>
          </p:cNvPicPr>
          <p:nvPr/>
        </p:nvPicPr>
        <p:blipFill>
          <a:blip r:embed="rId4" cstate="print"/>
          <a:srcRect l="17713" t="2401" r="12201" b="2401"/>
          <a:stretch>
            <a:fillRect/>
          </a:stretch>
        </p:blipFill>
        <p:spPr>
          <a:xfrm rot="5400000">
            <a:off x="262701" y="1942187"/>
            <a:ext cx="4788000" cy="365823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74638"/>
            <a:ext cx="8892480" cy="1143000"/>
          </a:xfrm>
        </p:spPr>
        <p:txBody>
          <a:bodyPr>
            <a:normAutofit fontScale="90000"/>
          </a:bodyPr>
          <a:lstStyle/>
          <a:p>
            <a:r>
              <a:rPr lang="en-US" altLang="zh-TW" b="1" dirty="0" smtClean="0"/>
              <a:t/>
            </a:r>
            <a:br>
              <a:rPr lang="en-US" altLang="zh-TW" b="1" dirty="0" smtClean="0"/>
            </a:br>
            <a:r>
              <a:rPr lang="zh-TW" altLang="zh-TW" b="1" dirty="0" smtClean="0"/>
              <a:t>五、鄉土館中和博物館中的愛努圖像</a:t>
            </a:r>
            <a:r>
              <a:rPr lang="zh-TW" altLang="zh-TW" dirty="0" smtClean="0"/>
              <a:t/>
            </a:r>
            <a:br>
              <a:rPr lang="zh-TW" altLang="zh-TW" dirty="0" smtClean="0"/>
            </a:br>
            <a:endParaRPr lang="zh-TW" altLang="en-US" dirty="0"/>
          </a:p>
        </p:txBody>
      </p:sp>
      <p:sp>
        <p:nvSpPr>
          <p:cNvPr id="3" name="內容版面配置區 2"/>
          <p:cNvSpPr>
            <a:spLocks noGrp="1"/>
          </p:cNvSpPr>
          <p:nvPr>
            <p:ph idx="1"/>
          </p:nvPr>
        </p:nvSpPr>
        <p:spPr/>
        <p:txBody>
          <a:bodyPr/>
          <a:lstStyle/>
          <a:p>
            <a:endParaRPr lang="zh-TW"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b="1" dirty="0" smtClean="0">
                <a:latin typeface="標楷體" pitchFamily="65" charset="-120"/>
                <a:ea typeface="標楷體" pitchFamily="65" charset="-120"/>
              </a:rPr>
              <a:t>白老的愛努民族博物館</a:t>
            </a:r>
            <a:endParaRPr lang="zh-TW" altLang="en-US" b="1" dirty="0">
              <a:latin typeface="標楷體" pitchFamily="65" charset="-120"/>
              <a:ea typeface="標楷體" pitchFamily="65" charset="-120"/>
            </a:endParaRPr>
          </a:p>
        </p:txBody>
      </p:sp>
      <p:pic>
        <p:nvPicPr>
          <p:cNvPr id="6146" name="Picture 2" descr="D:\USER\Downloads\10150737_705011302875787_2078969367_n.jpg"/>
          <p:cNvPicPr>
            <a:picLocks noGrp="1" noChangeAspect="1" noChangeArrowheads="1"/>
          </p:cNvPicPr>
          <p:nvPr>
            <p:ph sz="quarter" idx="1"/>
          </p:nvPr>
        </p:nvPicPr>
        <p:blipFill>
          <a:blip r:embed="rId2" cstate="print"/>
          <a:srcRect/>
          <a:stretch>
            <a:fillRect/>
          </a:stretch>
        </p:blipFill>
        <p:spPr bwMode="auto">
          <a:xfrm>
            <a:off x="827584" y="1628800"/>
            <a:ext cx="6817209" cy="4032448"/>
          </a:xfrm>
          <a:prstGeom prst="rect">
            <a:avLst/>
          </a:prstGeom>
          <a:noFill/>
        </p:spPr>
      </p:pic>
      <p:sp>
        <p:nvSpPr>
          <p:cNvPr id="6" name="文字方塊 5"/>
          <p:cNvSpPr txBox="1"/>
          <p:nvPr/>
        </p:nvSpPr>
        <p:spPr>
          <a:xfrm>
            <a:off x="3275856" y="5805264"/>
            <a:ext cx="4608512" cy="1015663"/>
          </a:xfrm>
          <a:prstGeom prst="rect">
            <a:avLst/>
          </a:prstGeom>
          <a:noFill/>
        </p:spPr>
        <p:txBody>
          <a:bodyPr wrap="square" rtlCol="0">
            <a:spAutoFit/>
          </a:bodyPr>
          <a:lstStyle/>
          <a:p>
            <a:r>
              <a:rPr lang="en-US" altLang="zh-TW" sz="3000" b="1" cap="small" dirty="0" smtClean="0">
                <a:solidFill>
                  <a:schemeClr val="tx2"/>
                </a:solidFill>
                <a:latin typeface="標楷體" pitchFamily="65" charset="-120"/>
                <a:ea typeface="標楷體" pitchFamily="65" charset="-120"/>
                <a:cs typeface="+mj-cs"/>
              </a:rPr>
              <a:t>2014</a:t>
            </a:r>
            <a:r>
              <a:rPr lang="zh-TW" altLang="en-US" sz="3000" b="1" cap="small" dirty="0" smtClean="0">
                <a:solidFill>
                  <a:schemeClr val="tx2"/>
                </a:solidFill>
                <a:latin typeface="標楷體" pitchFamily="65" charset="-120"/>
                <a:ea typeface="標楷體" pitchFamily="65" charset="-120"/>
                <a:cs typeface="+mj-cs"/>
              </a:rPr>
              <a:t>年</a:t>
            </a:r>
            <a:r>
              <a:rPr lang="en-US" altLang="zh-TW" sz="3000" b="1" cap="small" dirty="0" smtClean="0">
                <a:solidFill>
                  <a:schemeClr val="tx2"/>
                </a:solidFill>
                <a:latin typeface="標楷體" pitchFamily="65" charset="-120"/>
                <a:ea typeface="標楷體" pitchFamily="65" charset="-120"/>
                <a:cs typeface="+mj-cs"/>
              </a:rPr>
              <a:t>3</a:t>
            </a:r>
            <a:r>
              <a:rPr lang="zh-TW" altLang="en-US" sz="3000" b="1" cap="small" dirty="0" smtClean="0">
                <a:solidFill>
                  <a:schemeClr val="tx2"/>
                </a:solidFill>
                <a:latin typeface="標楷體" pitchFamily="65" charset="-120"/>
                <a:ea typeface="標楷體" pitchFamily="65" charset="-120"/>
                <a:cs typeface="+mj-cs"/>
              </a:rPr>
              <a:t>月政大烏來樂酷團隊的北海道參訪</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3314" name="Picture 2" descr="D:\USER\Downloads\10155655_705011242875793_76788110_n.jpg"/>
          <p:cNvPicPr>
            <a:picLocks noGrp="1" noChangeAspect="1" noChangeArrowheads="1"/>
          </p:cNvPicPr>
          <p:nvPr>
            <p:ph sz="quarter" idx="1"/>
          </p:nvPr>
        </p:nvPicPr>
        <p:blipFill>
          <a:blip r:embed="rId2" cstate="print"/>
          <a:srcRect/>
          <a:stretch>
            <a:fillRect/>
          </a:stretch>
        </p:blipFill>
        <p:spPr bwMode="auto">
          <a:xfrm>
            <a:off x="539552" y="1700808"/>
            <a:ext cx="7344816" cy="432048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170" name="Picture 2" descr="D:\USER\Downloads\970900_705011566209094_389101328_n.jpg"/>
          <p:cNvPicPr>
            <a:picLocks noGrp="1" noChangeAspect="1" noChangeArrowheads="1"/>
          </p:cNvPicPr>
          <p:nvPr>
            <p:ph sz="quarter" idx="1"/>
          </p:nvPr>
        </p:nvPicPr>
        <p:blipFill>
          <a:blip r:embed="rId2" cstate="print"/>
          <a:srcRect/>
          <a:stretch>
            <a:fillRect/>
          </a:stretch>
        </p:blipFill>
        <p:spPr bwMode="auto">
          <a:xfrm>
            <a:off x="395536" y="1556792"/>
            <a:ext cx="7488832" cy="424847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b="1" dirty="0" smtClean="0"/>
              <a:t>北原次郎太博士  繪製的愛努族世界觀</a:t>
            </a:r>
            <a:endParaRPr lang="zh-TW" altLang="en-US" b="1" dirty="0"/>
          </a:p>
        </p:txBody>
      </p:sp>
      <p:pic>
        <p:nvPicPr>
          <p:cNvPr id="10242" name="Picture 2" descr="D:\USER\Downloads\1779854_705013396208911_823856291_n.jpg"/>
          <p:cNvPicPr>
            <a:picLocks noGrp="1" noChangeAspect="1" noChangeArrowheads="1"/>
          </p:cNvPicPr>
          <p:nvPr>
            <p:ph sz="quarter" idx="1"/>
          </p:nvPr>
        </p:nvPicPr>
        <p:blipFill>
          <a:blip r:embed="rId2" cstate="print"/>
          <a:srcRect/>
          <a:stretch>
            <a:fillRect/>
          </a:stretch>
        </p:blipFill>
        <p:spPr bwMode="auto">
          <a:xfrm>
            <a:off x="395536" y="1628800"/>
            <a:ext cx="7632848" cy="446449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84"/>
            <a:ext cx="7467600" cy="1143000"/>
          </a:xfrm>
        </p:spPr>
        <p:txBody>
          <a:bodyPr>
            <a:noAutofit/>
          </a:bodyPr>
          <a:lstStyle/>
          <a:p>
            <a:pPr algn="ctr"/>
            <a:r>
              <a:rPr lang="ja-JP" altLang="en-US" sz="3600" dirty="0" smtClean="0">
                <a:latin typeface="標楷體" pitchFamily="65" charset="-120"/>
                <a:ea typeface="標楷體" pitchFamily="65" charset="-120"/>
              </a:rPr>
              <a:t>シンリッウレｼパ</a:t>
            </a:r>
            <a:r>
              <a:rPr lang="en-US" altLang="ja-JP"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祖先的生活</a:t>
            </a:r>
            <a:r>
              <a:rPr lang="en-US" altLang="ja-JP" sz="3600" dirty="0" smtClean="0">
                <a:latin typeface="標楷體" pitchFamily="65" charset="-120"/>
                <a:ea typeface="標楷體" pitchFamily="65" charset="-120"/>
              </a:rPr>
              <a:t>)</a:t>
            </a:r>
            <a:endParaRPr lang="zh-TW" altLang="en-US" sz="3600" dirty="0">
              <a:latin typeface="標楷體" pitchFamily="65" charset="-120"/>
              <a:ea typeface="標楷體" pitchFamily="65" charset="-120"/>
            </a:endParaRPr>
          </a:p>
        </p:txBody>
      </p:sp>
      <p:pic>
        <p:nvPicPr>
          <p:cNvPr id="7" name="內容版面配置區 6"/>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457200" y="1484784"/>
            <a:ext cx="7467600" cy="4227273"/>
          </a:xfrm>
        </p:spPr>
      </p:pic>
      <p:sp>
        <p:nvSpPr>
          <p:cNvPr id="9" name="圓角矩形 8"/>
          <p:cNvSpPr/>
          <p:nvPr/>
        </p:nvSpPr>
        <p:spPr>
          <a:xfrm>
            <a:off x="581527" y="5997786"/>
            <a:ext cx="73448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prstClr val="white"/>
                </a:solidFill>
              </a:rPr>
              <a:t>http://www.ainu-museum.or.jp/siror/monthly/201505.html</a:t>
            </a:r>
            <a:endParaRPr lang="zh-TW" altLang="en-US" dirty="0">
              <a:solidFill>
                <a:prstClr val="white"/>
              </a:solidFill>
            </a:endParaRPr>
          </a:p>
        </p:txBody>
      </p:sp>
    </p:spTree>
    <p:extLst>
      <p:ext uri="{BB962C8B-B14F-4D97-AF65-F5344CB8AC3E}">
        <p14:creationId xmlns="" xmlns:p14="http://schemas.microsoft.com/office/powerpoint/2010/main" val="1842888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2290" name="Picture 2" descr="D:\USER\Downloads\10177300_705013822875535_1701863384_n.jpg"/>
          <p:cNvPicPr>
            <a:picLocks noGrp="1" noChangeAspect="1" noChangeArrowheads="1"/>
          </p:cNvPicPr>
          <p:nvPr>
            <p:ph sz="quarter" idx="1"/>
          </p:nvPr>
        </p:nvPicPr>
        <p:blipFill>
          <a:blip r:embed="rId2" cstate="print"/>
          <a:srcRect/>
          <a:stretch>
            <a:fillRect/>
          </a:stretch>
        </p:blipFill>
        <p:spPr bwMode="auto">
          <a:xfrm>
            <a:off x="395536" y="1772816"/>
            <a:ext cx="7632848" cy="412271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0"/>
            <a:ext cx="8496944" cy="1628800"/>
          </a:xfrm>
        </p:spPr>
        <p:txBody>
          <a:bodyPr>
            <a:normAutofit/>
          </a:bodyPr>
          <a:lstStyle/>
          <a:p>
            <a:r>
              <a:rPr lang="en-US" altLang="zh-TW" dirty="0" smtClean="0"/>
              <a:t>2014</a:t>
            </a:r>
            <a:r>
              <a:rPr lang="zh-TW" altLang="en-US" dirty="0" smtClean="0"/>
              <a:t>年</a:t>
            </a:r>
            <a:r>
              <a:rPr lang="en-US" altLang="zh-TW" dirty="0" smtClean="0"/>
              <a:t>6</a:t>
            </a:r>
            <a:r>
              <a:rPr lang="zh-TW" altLang="en-US" dirty="0" smtClean="0"/>
              <a:t>月</a:t>
            </a:r>
            <a:r>
              <a:rPr lang="en-US" altLang="zh-TW" dirty="0" smtClean="0"/>
              <a:t>19</a:t>
            </a:r>
            <a:r>
              <a:rPr lang="zh-TW" altLang="en-US" dirty="0" smtClean="0"/>
              <a:t>日</a:t>
            </a:r>
            <a:r>
              <a:rPr lang="en-US" altLang="zh-TW" dirty="0" smtClean="0"/>
              <a:t/>
            </a:r>
            <a:br>
              <a:rPr lang="en-US" altLang="zh-TW" dirty="0" smtClean="0"/>
            </a:br>
            <a:r>
              <a:rPr lang="zh-TW" altLang="en-US" dirty="0" smtClean="0"/>
              <a:t>政大校長</a:t>
            </a:r>
            <a:r>
              <a:rPr lang="zh-TW" altLang="en-US" b="1" dirty="0" smtClean="0">
                <a:latin typeface="華康超明體" pitchFamily="49" charset="-120"/>
                <a:ea typeface="華康超明體" pitchFamily="49" charset="-120"/>
              </a:rPr>
              <a:t>吳思華</a:t>
            </a:r>
            <a:r>
              <a:rPr lang="zh-TW" altLang="en-US" dirty="0" smtClean="0"/>
              <a:t>與北海道大學校長</a:t>
            </a:r>
            <a:r>
              <a:rPr lang="zh-TW" altLang="en-US" b="1" dirty="0" smtClean="0">
                <a:latin typeface="華康超明體" pitchFamily="49" charset="-120"/>
                <a:ea typeface="華康超明體" pitchFamily="49" charset="-120"/>
              </a:rPr>
              <a:t>山口佳三</a:t>
            </a:r>
            <a:r>
              <a:rPr lang="zh-TW" altLang="en-US" dirty="0" smtClean="0"/>
              <a:t>簽約。</a:t>
            </a:r>
            <a:endParaRPr lang="zh-TW" altLang="en-US" dirty="0"/>
          </a:p>
        </p:txBody>
      </p:sp>
      <p:pic>
        <p:nvPicPr>
          <p:cNvPr id="6146" name="Picture 2" descr="D:\USER\Desktop\030619visit_1.jpg"/>
          <p:cNvPicPr>
            <a:picLocks noGrp="1" noChangeAspect="1" noChangeArrowheads="1"/>
          </p:cNvPicPr>
          <p:nvPr>
            <p:ph sz="quarter" idx="1"/>
          </p:nvPr>
        </p:nvPicPr>
        <p:blipFill>
          <a:blip r:embed="rId2" cstate="print"/>
          <a:srcRect/>
          <a:stretch>
            <a:fillRect/>
          </a:stretch>
        </p:blipFill>
        <p:spPr bwMode="auto">
          <a:xfrm>
            <a:off x="395536" y="1700808"/>
            <a:ext cx="7514297" cy="468052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50825" y="274638"/>
            <a:ext cx="8893175" cy="1143000"/>
          </a:xfrm>
        </p:spPr>
        <p:txBody>
          <a:bodyPr>
            <a:normAutofit fontScale="90000"/>
          </a:bodyPr>
          <a:lstStyle/>
          <a:p>
            <a:r>
              <a:rPr lang="en-US" altLang="zh-TW" b="1" dirty="0" smtClean="0"/>
              <a:t/>
            </a:r>
            <a:br>
              <a:rPr lang="en-US" altLang="zh-TW" b="1" dirty="0" smtClean="0"/>
            </a:br>
            <a:r>
              <a:rPr lang="zh-TW" altLang="en-US" b="1" dirty="0" smtClean="0"/>
              <a:t>七</a:t>
            </a:r>
            <a:r>
              <a:rPr lang="zh-TW" altLang="zh-TW" b="1" dirty="0" smtClean="0"/>
              <a:t>、教科書中的愛努圖像</a:t>
            </a:r>
            <a:r>
              <a:rPr lang="en-US" altLang="zh-TW" b="1" dirty="0" smtClean="0"/>
              <a:t>:</a:t>
            </a:r>
            <a:r>
              <a:rPr lang="zh-TW" altLang="zh-TW" b="1" dirty="0" smtClean="0"/>
              <a:t>從被歧視到愛努協會主動出擊</a:t>
            </a:r>
            <a:endParaRPr lang="zh-TW"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20151020_112318.jpg"/>
          <p:cNvPicPr>
            <a:picLocks noGrp="1" noChangeAspect="1"/>
          </p:cNvPicPr>
          <p:nvPr>
            <p:ph sz="quarter" idx="1"/>
          </p:nvPr>
        </p:nvPicPr>
        <p:blipFill>
          <a:blip r:embed="rId2" cstate="print"/>
          <a:srcRect l="8382" t="3143" r="11990"/>
          <a:stretch>
            <a:fillRect/>
          </a:stretch>
        </p:blipFill>
        <p:spPr>
          <a:xfrm rot="5400000">
            <a:off x="-546189" y="1346388"/>
            <a:ext cx="5508176" cy="3768743"/>
          </a:xfrm>
        </p:spPr>
      </p:pic>
      <p:pic>
        <p:nvPicPr>
          <p:cNvPr id="5" name="圖片 4" descr="20151020_112331.jpg"/>
          <p:cNvPicPr>
            <a:picLocks noChangeAspect="1"/>
          </p:cNvPicPr>
          <p:nvPr/>
        </p:nvPicPr>
        <p:blipFill>
          <a:blip r:embed="rId3" cstate="print"/>
          <a:srcRect l="4461" t="12034" r="18457" b="8996"/>
          <a:stretch>
            <a:fillRect/>
          </a:stretch>
        </p:blipFill>
        <p:spPr>
          <a:xfrm rot="5400000">
            <a:off x="2834098" y="1422486"/>
            <a:ext cx="5400600" cy="307692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20151020_112234.jpg"/>
          <p:cNvPicPr>
            <a:picLocks noGrp="1" noChangeAspect="1"/>
          </p:cNvPicPr>
          <p:nvPr>
            <p:ph sz="quarter" idx="1"/>
          </p:nvPr>
        </p:nvPicPr>
        <p:blipFill>
          <a:blip r:embed="rId2" cstate="print"/>
          <a:srcRect l="8962" r="7393"/>
          <a:stretch>
            <a:fillRect/>
          </a:stretch>
        </p:blipFill>
        <p:spPr>
          <a:xfrm rot="5400000">
            <a:off x="455268" y="2505172"/>
            <a:ext cx="4032448" cy="2711752"/>
          </a:xfrm>
        </p:spPr>
      </p:pic>
      <p:pic>
        <p:nvPicPr>
          <p:cNvPr id="5" name="圖片 4" descr="20151020_112309.jpg"/>
          <p:cNvPicPr>
            <a:picLocks noChangeAspect="1"/>
          </p:cNvPicPr>
          <p:nvPr/>
        </p:nvPicPr>
        <p:blipFill>
          <a:blip r:embed="rId3" cstate="print"/>
          <a:srcRect l="4879" r="10953" b="2169"/>
          <a:stretch>
            <a:fillRect/>
          </a:stretch>
        </p:blipFill>
        <p:spPr>
          <a:xfrm rot="5400000">
            <a:off x="3794713" y="2550103"/>
            <a:ext cx="4074557" cy="2664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結語</a:t>
            </a:r>
            <a:endParaRPr lang="zh-TW" altLang="en-US" dirty="0"/>
          </a:p>
        </p:txBody>
      </p:sp>
      <p:sp>
        <p:nvSpPr>
          <p:cNvPr id="3" name="內容版面配置區 2"/>
          <p:cNvSpPr>
            <a:spLocks noGrp="1"/>
          </p:cNvSpPr>
          <p:nvPr>
            <p:ph sz="quarter" idx="1"/>
          </p:nvPr>
        </p:nvSpPr>
        <p:spPr/>
        <p:txBody>
          <a:bodyPr/>
          <a:lstStyle/>
          <a:p>
            <a:r>
              <a:rPr lang="en-US" altLang="zh-TW" dirty="0" err="1" smtClean="0"/>
              <a:t>Irannkarappute</a:t>
            </a:r>
            <a:r>
              <a:rPr lang="en-US" altLang="zh-TW" dirty="0" smtClean="0"/>
              <a:t>! </a:t>
            </a:r>
            <a:r>
              <a:rPr lang="zh-TW" altLang="zh-TW" dirty="0" smtClean="0"/>
              <a:t>愛努語的 「</a:t>
            </a:r>
            <a:r>
              <a:rPr lang="en-US" altLang="zh-TW" dirty="0" err="1" smtClean="0"/>
              <a:t>Irannkarappute</a:t>
            </a:r>
            <a:r>
              <a:rPr lang="en-US" altLang="zh-TW" dirty="0" smtClean="0"/>
              <a:t>!</a:t>
            </a:r>
            <a:r>
              <a:rPr lang="zh-TW" altLang="zh-TW" dirty="0" smtClean="0"/>
              <a:t>」，即將被日本政府預定為官方招呼語，意思就是「歡迎光臨」、問好的意思。</a:t>
            </a:r>
            <a:endParaRPr lang="en-US" altLang="zh-TW" dirty="0" smtClean="0"/>
          </a:p>
          <a:p>
            <a:endParaRPr lang="en-US" altLang="zh-TW" dirty="0" smtClean="0"/>
          </a:p>
          <a:p>
            <a:endParaRPr lang="en-US" altLang="zh-TW" dirty="0" smtClean="0"/>
          </a:p>
          <a:p>
            <a:r>
              <a:rPr lang="zh-TW" altLang="zh-TW" dirty="0" smtClean="0"/>
              <a:t>這次的北海道町史的檢視，看見愛努民族過去被歧視的歷史，與其自然、生態、地名、博物館的民俗和文化資產的歷史記錄圖像、與近年在教科書議題上的主動出擊，在日本政府的推動下，並配合</a:t>
            </a:r>
            <a:r>
              <a:rPr lang="en-US" altLang="zh-TW" dirty="0" smtClean="0"/>
              <a:t>2020</a:t>
            </a:r>
            <a:r>
              <a:rPr lang="zh-TW" altLang="zh-TW" dirty="0" smtClean="0"/>
              <a:t>年東京奧運的到來，不僅要讓世界看見東京，亦期待讓全國和全世界看見日本的愛努民族。</a:t>
            </a:r>
            <a:endParaRPr lang="zh-TW"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Desktop\2020-東京奧運LOGO.jpg"/>
          <p:cNvPicPr>
            <a:picLocks noGrp="1" noChangeAspect="1" noChangeArrowheads="1"/>
          </p:cNvPicPr>
          <p:nvPr>
            <p:ph sz="quarter" idx="1"/>
          </p:nvPr>
        </p:nvPicPr>
        <p:blipFill>
          <a:blip r:embed="rId2" cstate="print"/>
          <a:srcRect/>
          <a:stretch>
            <a:fillRect/>
          </a:stretch>
        </p:blipFill>
        <p:spPr bwMode="auto">
          <a:xfrm>
            <a:off x="1259632" y="332656"/>
            <a:ext cx="4248472" cy="608623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原住民的鄉鎮誌和部落誌  </a:t>
            </a:r>
            <a:r>
              <a:rPr lang="zh-TW" altLang="en-US" b="1" dirty="0" smtClean="0">
                <a:solidFill>
                  <a:srgbClr val="FF0000"/>
                </a:solidFill>
              </a:rPr>
              <a:t>加油</a:t>
            </a:r>
            <a:endParaRPr lang="zh-TW" altLang="en-US" b="1" dirty="0">
              <a:solidFill>
                <a:srgbClr val="FF0000"/>
              </a:solidFill>
            </a:endParaRPr>
          </a:p>
        </p:txBody>
      </p:sp>
      <p:pic>
        <p:nvPicPr>
          <p:cNvPr id="5122" name="Picture 2" descr="D:\USER\Desktop\6a.jpg"/>
          <p:cNvPicPr>
            <a:picLocks noGrp="1" noChangeAspect="1" noChangeArrowheads="1"/>
          </p:cNvPicPr>
          <p:nvPr>
            <p:ph sz="quarter" idx="2"/>
          </p:nvPr>
        </p:nvPicPr>
        <p:blipFill>
          <a:blip r:embed="rId2" cstate="print"/>
          <a:srcRect/>
          <a:stretch>
            <a:fillRect/>
          </a:stretch>
        </p:blipFill>
        <p:spPr bwMode="auto">
          <a:xfrm>
            <a:off x="896286" y="2362200"/>
            <a:ext cx="2779428" cy="3886200"/>
          </a:xfrm>
          <a:prstGeom prst="rect">
            <a:avLst/>
          </a:prstGeom>
          <a:noFill/>
        </p:spPr>
      </p:pic>
      <p:pic>
        <p:nvPicPr>
          <p:cNvPr id="5123" name="Picture 3" descr="D:\USER\Desktop\下載 (1).jpg"/>
          <p:cNvPicPr>
            <a:picLocks noGrp="1" noChangeAspect="1" noChangeArrowheads="1"/>
          </p:cNvPicPr>
          <p:nvPr>
            <p:ph sz="quarter" idx="4"/>
          </p:nvPr>
        </p:nvPicPr>
        <p:blipFill>
          <a:blip r:embed="rId3" cstate="print"/>
          <a:srcRect/>
          <a:stretch>
            <a:fillRect/>
          </a:stretch>
        </p:blipFill>
        <p:spPr bwMode="auto">
          <a:xfrm>
            <a:off x="4427984" y="2276872"/>
            <a:ext cx="3384376" cy="396044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2015</a:t>
            </a:r>
            <a:r>
              <a:rPr lang="zh-TW" altLang="en-US" dirty="0" smtClean="0"/>
              <a:t>年</a:t>
            </a:r>
            <a:r>
              <a:rPr lang="en-US" altLang="zh-TW" dirty="0" smtClean="0"/>
              <a:t>9</a:t>
            </a:r>
            <a:r>
              <a:rPr lang="zh-TW" altLang="en-US" dirty="0" smtClean="0"/>
              <a:t>月</a:t>
            </a:r>
            <a:r>
              <a:rPr lang="en-US" altLang="zh-TW" dirty="0" smtClean="0"/>
              <a:t>5</a:t>
            </a:r>
            <a:r>
              <a:rPr lang="zh-TW" altLang="en-US" dirty="0" smtClean="0"/>
              <a:t>日  </a:t>
            </a:r>
            <a:endParaRPr lang="zh-TW" altLang="en-US" dirty="0"/>
          </a:p>
        </p:txBody>
      </p:sp>
      <p:pic>
        <p:nvPicPr>
          <p:cNvPr id="5122" name="Picture 2" descr="D:\USER\Downloads\11225724_970908769619371_7032854998409564127_n.jpg"/>
          <p:cNvPicPr>
            <a:picLocks noGrp="1" noChangeAspect="1" noChangeArrowheads="1"/>
          </p:cNvPicPr>
          <p:nvPr>
            <p:ph sz="quarter" idx="1"/>
          </p:nvPr>
        </p:nvPicPr>
        <p:blipFill>
          <a:blip r:embed="rId2" cstate="print"/>
          <a:srcRect/>
          <a:stretch>
            <a:fillRect/>
          </a:stretch>
        </p:blipFill>
        <p:spPr bwMode="auto">
          <a:xfrm>
            <a:off x="467544" y="1508787"/>
            <a:ext cx="7200800" cy="465651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04664"/>
            <a:ext cx="7457256" cy="1944216"/>
          </a:xfrm>
        </p:spPr>
        <p:txBody>
          <a:bodyPr>
            <a:normAutofit fontScale="90000"/>
          </a:bodyPr>
          <a:lstStyle/>
          <a:p>
            <a:r>
              <a:rPr lang="zh-TW" altLang="zh-TW" b="1" dirty="0" smtClean="0"/>
              <a:t>內川喜美子</a:t>
            </a:r>
            <a:r>
              <a:rPr lang="zh-TW" altLang="zh-TW" dirty="0" smtClean="0"/>
              <a:t>其先生</a:t>
            </a:r>
            <a:r>
              <a:rPr lang="zh-TW" altLang="zh-TW" b="1" dirty="0" smtClean="0"/>
              <a:t>內川千裕</a:t>
            </a:r>
            <a:r>
              <a:rPr lang="zh-TW" altLang="zh-TW" dirty="0" smtClean="0"/>
              <a:t>於</a:t>
            </a:r>
            <a:r>
              <a:rPr lang="en-US" altLang="zh-TW" dirty="0" smtClean="0"/>
              <a:t>1979</a:t>
            </a:r>
            <a:r>
              <a:rPr lang="zh-TW" altLang="zh-TW" dirty="0" smtClean="0"/>
              <a:t>年創立日本東京草風館出版社，草風館本著人道關懷精神，以出版在</a:t>
            </a:r>
            <a:r>
              <a:rPr lang="zh-TW" altLang="zh-TW" dirty="0" smtClean="0">
                <a:solidFill>
                  <a:srgbClr val="FF0000"/>
                </a:solidFill>
              </a:rPr>
              <a:t>日韓裔人士</a:t>
            </a:r>
            <a:r>
              <a:rPr lang="zh-TW" altLang="zh-TW" dirty="0" smtClean="0"/>
              <a:t>、</a:t>
            </a:r>
            <a:r>
              <a:rPr lang="zh-TW" altLang="zh-TW" dirty="0" smtClean="0">
                <a:solidFill>
                  <a:srgbClr val="FF0000"/>
                </a:solidFill>
              </a:rPr>
              <a:t>臺灣原住民族</a:t>
            </a:r>
            <a:r>
              <a:rPr lang="zh-TW" altLang="zh-TW" dirty="0" smtClean="0"/>
              <a:t>及</a:t>
            </a:r>
            <a:r>
              <a:rPr lang="zh-TW" altLang="zh-TW" dirty="0" smtClean="0">
                <a:solidFill>
                  <a:srgbClr val="FF0000"/>
                </a:solidFill>
              </a:rPr>
              <a:t>日本愛努民族</a:t>
            </a:r>
            <a:r>
              <a:rPr lang="zh-TW" altLang="zh-TW" dirty="0" smtClean="0"/>
              <a:t>的書籍為主</a:t>
            </a:r>
            <a:r>
              <a:rPr lang="en-US" altLang="zh-TW" dirty="0" smtClean="0"/>
              <a:t>(2012</a:t>
            </a:r>
            <a:r>
              <a:rPr lang="zh-TW" altLang="en-US" dirty="0" smtClean="0"/>
              <a:t>年</a:t>
            </a:r>
            <a:r>
              <a:rPr lang="en-US" altLang="zh-TW" dirty="0" smtClean="0"/>
              <a:t>12</a:t>
            </a:r>
            <a:r>
              <a:rPr lang="zh-TW" altLang="en-US" dirty="0" smtClean="0"/>
              <a:t>月</a:t>
            </a:r>
            <a:r>
              <a:rPr lang="en-US" altLang="zh-TW" dirty="0" smtClean="0"/>
              <a:t>17</a:t>
            </a:r>
            <a:r>
              <a:rPr lang="zh-TW" altLang="en-US" dirty="0" smtClean="0"/>
              <a:t>日</a:t>
            </a:r>
            <a:r>
              <a:rPr lang="en-US" altLang="zh-TW" dirty="0" smtClean="0"/>
              <a:t>)</a:t>
            </a:r>
            <a:r>
              <a:rPr lang="zh-TW" altLang="zh-TW" dirty="0" smtClean="0"/>
              <a:t>。</a:t>
            </a:r>
            <a:endParaRPr lang="zh-TW" altLang="en-US" dirty="0"/>
          </a:p>
        </p:txBody>
      </p:sp>
      <p:pic>
        <p:nvPicPr>
          <p:cNvPr id="1026" name="Picture 2" descr="D:\USER\Desktop\北海道論文摘要中研院20151021完整版\20121217_122634-1024x576.jpg"/>
          <p:cNvPicPr>
            <a:picLocks noGrp="1" noChangeAspect="1" noChangeArrowheads="1"/>
          </p:cNvPicPr>
          <p:nvPr>
            <p:ph sz="quarter" idx="1"/>
          </p:nvPr>
        </p:nvPicPr>
        <p:blipFill>
          <a:blip r:embed="rId2" cstate="print"/>
          <a:srcRect/>
          <a:stretch>
            <a:fillRect/>
          </a:stretch>
        </p:blipFill>
        <p:spPr bwMode="auto">
          <a:xfrm>
            <a:off x="611560" y="2636912"/>
            <a:ext cx="7231380" cy="390619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274638"/>
            <a:ext cx="7467600" cy="1143000"/>
          </a:xfrm>
        </p:spPr>
        <p:txBody>
          <a:bodyPr/>
          <a:lstStyle/>
          <a:p>
            <a:pPr algn="ctr"/>
            <a:r>
              <a:rPr lang="zh-TW" altLang="en-US" b="1" dirty="0" smtClean="0"/>
              <a:t>     研究問題意識</a:t>
            </a:r>
            <a:endParaRPr lang="zh-TW" altLang="en-US" b="1" dirty="0"/>
          </a:p>
        </p:txBody>
      </p:sp>
      <p:sp>
        <p:nvSpPr>
          <p:cNvPr id="3" name="內容版面配置區 2"/>
          <p:cNvSpPr>
            <a:spLocks noGrp="1"/>
          </p:cNvSpPr>
          <p:nvPr>
            <p:ph sz="quarter" idx="4294967295"/>
          </p:nvPr>
        </p:nvSpPr>
        <p:spPr>
          <a:xfrm>
            <a:off x="0" y="1600200"/>
            <a:ext cx="8892480" cy="4873625"/>
          </a:xfrm>
        </p:spPr>
        <p:txBody>
          <a:bodyPr>
            <a:normAutofit/>
          </a:bodyPr>
          <a:lstStyle/>
          <a:p>
            <a:r>
              <a:rPr lang="zh-TW" altLang="zh-TW" dirty="0" smtClean="0"/>
              <a:t>愛努人是北海道的原住民，目前人口不到</a:t>
            </a:r>
            <a:r>
              <a:rPr lang="en-US" altLang="zh-TW" dirty="0" smtClean="0"/>
              <a:t>2</a:t>
            </a:r>
            <a:r>
              <a:rPr lang="zh-TW" altLang="zh-TW" dirty="0" smtClean="0"/>
              <a:t>萬</a:t>
            </a:r>
            <a:r>
              <a:rPr lang="en-US" altLang="zh-TW" dirty="0" smtClean="0"/>
              <a:t>5</a:t>
            </a:r>
            <a:r>
              <a:rPr lang="zh-TW" altLang="zh-TW" dirty="0" smtClean="0"/>
              <a:t>千人。北海道是日本唯一的愛努人聚居區。</a:t>
            </a:r>
            <a:endParaRPr lang="en-US" altLang="zh-TW" dirty="0" smtClean="0"/>
          </a:p>
          <a:p>
            <a:endParaRPr lang="en-US" altLang="zh-TW" dirty="0" smtClean="0"/>
          </a:p>
          <a:p>
            <a:r>
              <a:rPr lang="zh-TW" altLang="zh-TW" dirty="0" smtClean="0"/>
              <a:t>自從江戶時代中後期之後，愛努人的人口數大幅減少且受到和人同化，民族特徵嚴重被淡化。</a:t>
            </a:r>
            <a:endParaRPr lang="en-US" altLang="zh-TW" dirty="0" smtClean="0"/>
          </a:p>
          <a:p>
            <a:endParaRPr lang="en-US" altLang="zh-TW" dirty="0" smtClean="0"/>
          </a:p>
          <a:p>
            <a:endParaRPr lang="zh-TW"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b="1" dirty="0" smtClean="0"/>
              <a:t>愛努運動</a:t>
            </a:r>
          </a:p>
        </p:txBody>
      </p:sp>
      <p:sp>
        <p:nvSpPr>
          <p:cNvPr id="3" name="內容版面配置區 2"/>
          <p:cNvSpPr>
            <a:spLocks noGrp="1"/>
          </p:cNvSpPr>
          <p:nvPr>
            <p:ph sz="quarter" idx="4294967295"/>
          </p:nvPr>
        </p:nvSpPr>
        <p:spPr>
          <a:xfrm>
            <a:off x="0" y="1600200"/>
            <a:ext cx="8604448" cy="4873625"/>
          </a:xfrm>
        </p:spPr>
        <p:txBody>
          <a:bodyPr>
            <a:normAutofit fontScale="85000" lnSpcReduction="20000"/>
          </a:bodyPr>
          <a:lstStyle/>
          <a:p>
            <a:r>
              <a:rPr lang="zh-TW" altLang="zh-TW" dirty="0" smtClean="0"/>
              <a:t>愛努人為了提高地位與確立民族的自尊努力不斷，於</a:t>
            </a:r>
            <a:r>
              <a:rPr lang="en-US" altLang="zh-TW" dirty="0" smtClean="0"/>
              <a:t>1946</a:t>
            </a:r>
            <a:r>
              <a:rPr lang="zh-TW" altLang="zh-TW" dirty="0" smtClean="0"/>
              <a:t>年成立了「北海道愛努協會」。</a:t>
            </a:r>
            <a:endParaRPr lang="en-US" altLang="zh-TW" dirty="0" smtClean="0"/>
          </a:p>
          <a:p>
            <a:endParaRPr lang="en-US" altLang="zh-TW" dirty="0" smtClean="0"/>
          </a:p>
          <a:p>
            <a:r>
              <a:rPr lang="en-US" altLang="zh-TW" dirty="0" smtClean="0"/>
              <a:t>1984</a:t>
            </a:r>
            <a:r>
              <a:rPr lang="zh-TW" altLang="zh-TW" dirty="0" smtClean="0"/>
              <a:t>年愛努協會開始展開運動要求廢止「北海道舊土人保護法」與制定以廢除歧視，經濟上的自立，獲得政治上的權利為主要內容的新法律。</a:t>
            </a:r>
            <a:endParaRPr lang="en-US" altLang="zh-TW" dirty="0" smtClean="0"/>
          </a:p>
          <a:p>
            <a:endParaRPr lang="en-US" altLang="zh-TW" dirty="0" smtClean="0"/>
          </a:p>
          <a:p>
            <a:r>
              <a:rPr lang="zh-TW" altLang="zh-TW" dirty="0" smtClean="0"/>
              <a:t>於</a:t>
            </a:r>
            <a:r>
              <a:rPr lang="en-US" altLang="zh-TW" dirty="0" smtClean="0"/>
              <a:t>1997</a:t>
            </a:r>
            <a:r>
              <a:rPr lang="zh-TW" altLang="zh-TW" dirty="0" smtClean="0"/>
              <a:t>年終於廢止了「北海道舊土人保護法」而制定了「愛努文化振興法」。</a:t>
            </a:r>
            <a:endParaRPr lang="en-US" altLang="zh-TW" dirty="0" smtClean="0"/>
          </a:p>
          <a:p>
            <a:endParaRPr lang="en-US" altLang="zh-TW" dirty="0" smtClean="0"/>
          </a:p>
          <a:p>
            <a:r>
              <a:rPr lang="en-US" altLang="zh-TW" dirty="0" smtClean="0"/>
              <a:t>2008</a:t>
            </a:r>
            <a:r>
              <a:rPr lang="zh-TW" altLang="zh-TW" dirty="0" smtClean="0"/>
              <a:t>年</a:t>
            </a:r>
            <a:r>
              <a:rPr lang="en-US" altLang="zh-TW" dirty="0" smtClean="0"/>
              <a:t>6</a:t>
            </a:r>
            <a:r>
              <a:rPr lang="zh-TW" altLang="zh-TW" dirty="0" smtClean="0"/>
              <a:t>月</a:t>
            </a:r>
            <a:r>
              <a:rPr lang="en-US" altLang="zh-TW" dirty="0" smtClean="0"/>
              <a:t>6</a:t>
            </a:r>
            <a:r>
              <a:rPr lang="zh-TW" altLang="zh-TW" dirty="0" smtClean="0"/>
              <a:t>日在日本國會眾參兩議院一致通過之下，日本政府正式接受「承認愛努民族為日本原住民族之決議」。</a:t>
            </a:r>
          </a:p>
          <a:p>
            <a:endParaRPr lang="zh-TW"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363272" cy="1143000"/>
          </a:xfrm>
        </p:spPr>
        <p:txBody>
          <a:bodyPr/>
          <a:lstStyle/>
          <a:p>
            <a:pPr algn="l"/>
            <a:r>
              <a:rPr lang="zh-TW" altLang="en-US" dirty="0" smtClean="0"/>
              <a:t>           </a:t>
            </a:r>
            <a:r>
              <a:rPr lang="zh-TW" altLang="en-US" sz="4400" b="1" dirty="0" smtClean="0">
                <a:solidFill>
                  <a:schemeClr val="tx1"/>
                </a:solidFill>
              </a:rPr>
              <a:t>日本愛努政策的變化</a:t>
            </a:r>
          </a:p>
        </p:txBody>
      </p:sp>
      <p:sp>
        <p:nvSpPr>
          <p:cNvPr id="3" name="內容版面配置區 2"/>
          <p:cNvSpPr>
            <a:spLocks noGrp="1"/>
          </p:cNvSpPr>
          <p:nvPr>
            <p:ph sz="quarter" idx="4294967295"/>
          </p:nvPr>
        </p:nvSpPr>
        <p:spPr>
          <a:xfrm>
            <a:off x="0" y="1600200"/>
            <a:ext cx="8748464" cy="4873625"/>
          </a:xfrm>
        </p:spPr>
        <p:txBody>
          <a:bodyPr>
            <a:normAutofit lnSpcReduction="10000"/>
          </a:bodyPr>
          <a:lstStyle/>
          <a:p>
            <a:r>
              <a:rPr lang="zh-TW" altLang="zh-TW" dirty="0" smtClean="0"/>
              <a:t>日本政府從</a:t>
            </a:r>
            <a:r>
              <a:rPr lang="en-US" altLang="zh-TW" dirty="0" smtClean="0"/>
              <a:t>1997</a:t>
            </a:r>
            <a:r>
              <a:rPr lang="zh-TW" altLang="zh-TW" dirty="0" smtClean="0"/>
              <a:t>年開始回應愛努民族運動的要求，設有專責單位積極復振語言、舞蹈、工藝等，也更積極地意圖恢復愛努民族人民維持其民族生活固有模式的主體地位。</a:t>
            </a:r>
            <a:endParaRPr lang="en-US" altLang="zh-TW" dirty="0" smtClean="0"/>
          </a:p>
          <a:p>
            <a:endParaRPr lang="en-US" altLang="zh-TW" dirty="0" smtClean="0"/>
          </a:p>
          <a:p>
            <a:r>
              <a:rPr lang="en-US" altLang="zh-TW" dirty="0" smtClean="0">
                <a:solidFill>
                  <a:srgbClr val="FF0000"/>
                </a:solidFill>
              </a:rPr>
              <a:t>2008</a:t>
            </a:r>
            <a:r>
              <a:rPr lang="zh-TW" altLang="zh-TW" dirty="0" smtClean="0">
                <a:solidFill>
                  <a:srgbClr val="FF0000"/>
                </a:solidFill>
              </a:rPr>
              <a:t>年簽署原住民族權利宣言</a:t>
            </a:r>
            <a:r>
              <a:rPr lang="zh-TW" altLang="zh-TW" dirty="0" smtClean="0"/>
              <a:t>，具體工作包含促進國民對於愛努民族的瞭解、建立豐富的社會和文化多樣性、瞭解其民族歷史、營造民族共生象徵空間、愛努族語的復振，以及提昇其生活品質等政策。</a:t>
            </a:r>
          </a:p>
          <a:p>
            <a:endParaRPr lang="zh-TW" altLang="en-US" dirty="0"/>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2439</TotalTime>
  <Words>1827</Words>
  <Application>Microsoft Office PowerPoint</Application>
  <PresentationFormat>如螢幕大小 (4:3)</PresentationFormat>
  <Paragraphs>136</Paragraphs>
  <Slides>45</Slides>
  <Notes>1</Notes>
  <HiddenSlides>0</HiddenSlides>
  <MMClips>0</MMClips>
  <ScaleCrop>false</ScaleCrop>
  <HeadingPairs>
    <vt:vector size="4" baseType="variant">
      <vt:variant>
        <vt:lpstr>佈景主題</vt:lpstr>
      </vt:variant>
      <vt:variant>
        <vt:i4>2</vt:i4>
      </vt:variant>
      <vt:variant>
        <vt:lpstr>投影片標題</vt:lpstr>
      </vt:variant>
      <vt:variant>
        <vt:i4>45</vt:i4>
      </vt:variant>
    </vt:vector>
  </HeadingPairs>
  <TitlesOfParts>
    <vt:vector size="47" baseType="lpstr">
      <vt:lpstr>Office 佈景主題</vt:lpstr>
      <vt:lpstr>壁窗</vt:lpstr>
      <vt:lpstr>北海道町史中的愛努族圖像 </vt:lpstr>
      <vt:lpstr>文章目錄  </vt:lpstr>
      <vt:lpstr>2007年10月18日政大/北海道簽約</vt:lpstr>
      <vt:lpstr>2014年6月19日 政大校長吳思華與北海道大學校長山口佳三簽約。</vt:lpstr>
      <vt:lpstr>2015年9月5日  </vt:lpstr>
      <vt:lpstr>內川喜美子其先生內川千裕於1979年創立日本東京草風館出版社，草風館本著人道關懷精神，以出版在日韓裔人士、臺灣原住民族及日本愛努民族的書籍為主(2012年12月17日)。</vt:lpstr>
      <vt:lpstr>     研究問題意識</vt:lpstr>
      <vt:lpstr>愛努運動</vt:lpstr>
      <vt:lpstr>           日本愛努政策的變化</vt:lpstr>
      <vt:lpstr>投影片 10</vt:lpstr>
      <vt:lpstr>和歌山県清水町誌・静岡県清水町史</vt:lpstr>
      <vt:lpstr>松浦武四郎</vt:lpstr>
      <vt:lpstr>松浦武四郎的著作 共前往北海道六次左右，並寫下了共150冊的調查報告紀錄書。</vt:lpstr>
      <vt:lpstr>山田地名学の集大成■最高のアイヌ語地名辞書■ アイヌ語地名は、先住民族アイヌの貴重な文化遺産である。アイヌ語地名研究の第一人者である著者が、三〇年余にわたる現地踏査のうえ旧記・旧図を素に、その地形から地名の語義、由来を解き明かした地名二〇〇〇余項目を集録した待望の名著。</vt:lpstr>
      <vt:lpstr>投影片 15</vt:lpstr>
      <vt:lpstr>  </vt:lpstr>
      <vt:lpstr>四、歷史分期:日本歷史與愛努族歷史 愛努人歷史出現是江戶時期以後</vt:lpstr>
      <vt:lpstr>六、四個町史的呈現的愛努族圖像</vt:lpstr>
      <vt:lpstr>平取町史/平取町百年史</vt:lpstr>
      <vt:lpstr>ジョン・バチェラー</vt:lpstr>
      <vt:lpstr>平取町百年史</vt:lpstr>
      <vt:lpstr>白糠町史</vt:lpstr>
      <vt:lpstr>白糠町史(上)(下)</vt:lpstr>
      <vt:lpstr>投影片 24</vt:lpstr>
      <vt:lpstr>投影片 25</vt:lpstr>
      <vt:lpstr>阿寒町史</vt:lpstr>
      <vt:lpstr>投影片 27</vt:lpstr>
      <vt:lpstr>前田正名</vt:lpstr>
      <vt:lpstr>前田光子</vt:lpstr>
      <vt:lpstr>白老町史</vt:lpstr>
      <vt:lpstr>特色一  町民憲章(以白老町為例)</vt:lpstr>
      <vt:lpstr>新百老史(上下)</vt:lpstr>
      <vt:lpstr> 五、鄉土館中和博物館中的愛努圖像 </vt:lpstr>
      <vt:lpstr>白老的愛努民族博物館</vt:lpstr>
      <vt:lpstr>投影片 35</vt:lpstr>
      <vt:lpstr>投影片 36</vt:lpstr>
      <vt:lpstr>北原次郎太博士  繪製的愛努族世界觀</vt:lpstr>
      <vt:lpstr>シンリッウレｼパ(祖先的生活)</vt:lpstr>
      <vt:lpstr>投影片 39</vt:lpstr>
      <vt:lpstr> 七、教科書中的愛努圖像:從被歧視到愛努協會主動出擊</vt:lpstr>
      <vt:lpstr>投影片 41</vt:lpstr>
      <vt:lpstr>投影片 42</vt:lpstr>
      <vt:lpstr>結語</vt:lpstr>
      <vt:lpstr>投影片 44</vt:lpstr>
      <vt:lpstr>原住民的鄉鎮誌和部落誌  加油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和歌山県清水町史・誌</dc:title>
  <dc:creator>USER</dc:creator>
  <cp:lastModifiedBy>USER</cp:lastModifiedBy>
  <cp:revision>190</cp:revision>
  <dcterms:created xsi:type="dcterms:W3CDTF">2015-09-25T05:44:56Z</dcterms:created>
  <dcterms:modified xsi:type="dcterms:W3CDTF">2017-06-06T15:24:04Z</dcterms:modified>
</cp:coreProperties>
</file>